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8" r:id="rId1"/>
  </p:sldMasterIdLst>
  <p:notesMasterIdLst>
    <p:notesMasterId r:id="rId46"/>
  </p:notesMasterIdLst>
  <p:sldIdLst>
    <p:sldId id="256" r:id="rId2"/>
    <p:sldId id="257" r:id="rId3"/>
    <p:sldId id="258" r:id="rId4"/>
    <p:sldId id="284" r:id="rId5"/>
    <p:sldId id="259" r:id="rId6"/>
    <p:sldId id="285" r:id="rId7"/>
    <p:sldId id="261" r:id="rId8"/>
    <p:sldId id="264" r:id="rId9"/>
    <p:sldId id="266" r:id="rId10"/>
    <p:sldId id="267" r:id="rId11"/>
    <p:sldId id="270" r:id="rId12"/>
    <p:sldId id="272" r:id="rId13"/>
    <p:sldId id="275" r:id="rId14"/>
    <p:sldId id="286" r:id="rId15"/>
    <p:sldId id="277" r:id="rId16"/>
    <p:sldId id="299" r:id="rId17"/>
    <p:sldId id="278" r:id="rId18"/>
    <p:sldId id="279" r:id="rId19"/>
    <p:sldId id="287" r:id="rId20"/>
    <p:sldId id="280" r:id="rId21"/>
    <p:sldId id="288" r:id="rId22"/>
    <p:sldId id="290" r:id="rId23"/>
    <p:sldId id="291" r:id="rId24"/>
    <p:sldId id="292" r:id="rId25"/>
    <p:sldId id="281" r:id="rId26"/>
    <p:sldId id="293" r:id="rId27"/>
    <p:sldId id="294" r:id="rId28"/>
    <p:sldId id="295" r:id="rId29"/>
    <p:sldId id="282" r:id="rId30"/>
    <p:sldId id="283" r:id="rId31"/>
    <p:sldId id="262" r:id="rId32"/>
    <p:sldId id="260" r:id="rId33"/>
    <p:sldId id="265" r:id="rId34"/>
    <p:sldId id="263" r:id="rId35"/>
    <p:sldId id="268" r:id="rId36"/>
    <p:sldId id="269" r:id="rId37"/>
    <p:sldId id="271" r:id="rId38"/>
    <p:sldId id="273" r:id="rId39"/>
    <p:sldId id="274" r:id="rId40"/>
    <p:sldId id="276" r:id="rId41"/>
    <p:sldId id="289" r:id="rId42"/>
    <p:sldId id="296" r:id="rId43"/>
    <p:sldId id="297" r:id="rId44"/>
    <p:sldId id="298" r:id="rId4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co Milano" initials="" lastIdx="1" clrIdx="0"/>
  <p:cmAuthor id="1" name="Giammarco Pacifico" initial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18" autoAdjust="0"/>
    <p:restoredTop sz="94640"/>
  </p:normalViewPr>
  <p:slideViewPr>
    <p:cSldViewPr snapToGrid="0">
      <p:cViewPr varScale="1">
        <p:scale>
          <a:sx n="90" d="100"/>
          <a:sy n="90" d="100"/>
        </p:scale>
        <p:origin x="618"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7975721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Shape 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562576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Shape 21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3998096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9" name="Shape 2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010403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2293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998442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2" name="Shape 2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8792514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435568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53442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987617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3103318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306359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600"/>
              </a:spcBef>
              <a:spcAft>
                <a:spcPts val="0"/>
              </a:spcAft>
              <a:buClr>
                <a:schemeClr val="dk1"/>
              </a:buClr>
              <a:buSzPts val="1100"/>
              <a:buFont typeface="Arial"/>
              <a:buNone/>
            </a:pPr>
            <a:r>
              <a:rPr lang="it" sz="1800">
                <a:solidFill>
                  <a:schemeClr val="dk1"/>
                </a:solidFill>
              </a:rPr>
              <a:t>It has been observed that preceding movement onset and during movement execution, a decrease of power can be detected in mu band (8-12 Hz) as well as an increase of power in beta band (13-30 Hz), called beta rebound, over the contralateral sensorimotor cortex.</a:t>
            </a:r>
            <a:endParaRPr/>
          </a:p>
        </p:txBody>
      </p:sp>
    </p:spTree>
    <p:extLst>
      <p:ext uri="{BB962C8B-B14F-4D97-AF65-F5344CB8AC3E}">
        <p14:creationId xmlns:p14="http://schemas.microsoft.com/office/powerpoint/2010/main" val="1037842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5494392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385863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 name="Shape 1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737184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8723553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21117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6830641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5332335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5" name="Shape 2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169304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2" name="Shape 2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07506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7" name="Shape 24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913176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
              <a:t>Changes in the brain rhythms are observed in the sensory-motor area of brain during planning and execution of movements. Indeed, it has been observed that preceding movement onset and during movement execution, a decrease of power can be detected in mu band (8-12 Hz) as well as in beta band (13-30 Hz) over the contralateral sensorimotor cortex (Pfurtscheller &amp; Lopes Da Silva, 1999). Additionally, the beta band presents an increase of power known as the beta rebound, which generally occurs after movement termination and that can last for a second (Thatcher, Sato, Kufta, &amp; Hallett, 1994). This beta rebound does not necessarily depend on motor cortex output and muscle activation since this beta rebound has been also reported in motor imagery (MI) and it is thought to reflect a short-lasting state of deactivation or inhibition of motor cortex networks</a:t>
            </a:r>
            <a:endParaRPr/>
          </a:p>
        </p:txBody>
      </p:sp>
    </p:spTree>
    <p:extLst>
      <p:ext uri="{BB962C8B-B14F-4D97-AF65-F5344CB8AC3E}">
        <p14:creationId xmlns:p14="http://schemas.microsoft.com/office/powerpoint/2010/main" val="11623637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4148152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866653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365078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221839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8271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38495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955442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Shape 1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96502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 sz="1100" dirty="0"/>
              <a:t>As expected, the beta rebound is particularly visible with the offset boundaries. </a:t>
            </a:r>
          </a:p>
          <a:p>
            <a:pPr marL="0" lvl="0" indent="0" rtl="0">
              <a:spcBef>
                <a:spcPts val="0"/>
              </a:spcBef>
              <a:spcAft>
                <a:spcPts val="0"/>
              </a:spcAft>
              <a:buNone/>
            </a:pPr>
            <a:endParaRPr dirty="0"/>
          </a:p>
        </p:txBody>
      </p:sp>
    </p:spTree>
    <p:extLst>
      <p:ext uri="{BB962C8B-B14F-4D97-AF65-F5344CB8AC3E}">
        <p14:creationId xmlns:p14="http://schemas.microsoft.com/office/powerpoint/2010/main" val="1389865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9591094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941910" y="1885950"/>
            <a:ext cx="6686549" cy="1697086"/>
          </a:xfrm>
        </p:spPr>
        <p:txBody>
          <a:bodyPr anchor="b">
            <a:normAutofit/>
          </a:bodyPr>
          <a:lstStyle>
            <a:lvl1pPr>
              <a:defRPr sz="405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941910" y="3583035"/>
            <a:ext cx="6686549" cy="844712"/>
          </a:xfrm>
        </p:spPr>
        <p:txBody>
          <a:bodyPr anchor="t"/>
          <a:lstStyle>
            <a:lvl1pPr marL="0" indent="0" algn="l">
              <a:buNone/>
              <a:defRPr>
                <a:solidFill>
                  <a:schemeClr val="tx1">
                    <a:lumMod val="65000"/>
                    <a:lumOff val="3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3242858"/>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398860" y="3397155"/>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307416632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941910" y="457200"/>
            <a:ext cx="6686549" cy="2337780"/>
          </a:xfrm>
        </p:spPr>
        <p:txBody>
          <a:bodyPr anchor="ctr">
            <a:normAutofit/>
          </a:bodyPr>
          <a:lstStyle>
            <a:lvl1pPr algn="l">
              <a:defRPr sz="36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285439976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it-IT"/>
              <a:t>Fare clic per modificare lo stile del titolo dello schema</a:t>
            </a:r>
            <a:endParaRPr lang="en-US" dirty="0"/>
          </a:p>
        </p:txBody>
      </p:sp>
      <p:sp>
        <p:nvSpPr>
          <p:cNvPr id="13" name="Text Placeholder 9"/>
          <p:cNvSpPr>
            <a:spLocks noGrp="1"/>
          </p:cNvSpPr>
          <p:nvPr>
            <p:ph type="body" sz="quarter" idx="13"/>
          </p:nvPr>
        </p:nvSpPr>
        <p:spPr>
          <a:xfrm>
            <a:off x="2456259" y="2628900"/>
            <a:ext cx="5652416"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it-IT"/>
              <a:t>Modifica gli stili del testo dello schema</a:t>
            </a:r>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
        <p:nvSpPr>
          <p:cNvPr id="14" name="TextBox 13"/>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5" name="TextBox 14"/>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50172971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941910" y="1828800"/>
            <a:ext cx="6686550" cy="2043634"/>
          </a:xfrm>
        </p:spPr>
        <p:txBody>
          <a:bodyPr anchor="b">
            <a:normAutofit/>
          </a:bodyPr>
          <a:lstStyle>
            <a:lvl1pPr algn="l">
              <a:defRPr sz="3600" b="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172856048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sp>
        <p:nvSpPr>
          <p:cNvPr id="1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it-IT"/>
              <a:t>Fare clic per modificare lo stile del titolo dello schema</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it-IT"/>
              <a:t>Modifica gli stili del testo dello schema</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
        <p:nvSpPr>
          <p:cNvPr id="17" name="TextBox 16"/>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8" name="TextBox 17"/>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03084496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941910" y="470555"/>
            <a:ext cx="6686549" cy="2160015"/>
          </a:xfrm>
        </p:spPr>
        <p:txBody>
          <a:bodyPr anchor="ctr">
            <a:normAutofit/>
          </a:bodyPr>
          <a:lstStyle>
            <a:lvl1pPr algn="l">
              <a:defRPr sz="3600" b="0"/>
            </a:lvl1pPr>
          </a:lstStyle>
          <a:p>
            <a:r>
              <a:rPr lang="it-IT"/>
              <a:t>Fare clic per modificare lo stile del titolo dello schema</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it-IT"/>
              <a:t>Modifica gli stili del testo dello schema</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354999790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70607920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1109" y="470554"/>
            <a:ext cx="1655701" cy="3962863"/>
          </a:xfrm>
        </p:spPr>
        <p:txBody>
          <a:bodyPr vert="eaVert" anchor="ct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941909" y="470554"/>
            <a:ext cx="4857750" cy="3962863"/>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827619391"/>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1700185" y="1020263"/>
            <a:ext cx="5807400" cy="1159800"/>
          </a:xfrm>
          <a:prstGeom prst="rect">
            <a:avLst/>
          </a:prstGeom>
        </p:spPr>
        <p:txBody>
          <a:bodyPr spcFirstLastPara="1" wrap="square" lIns="91425" tIns="91425" rIns="91425" bIns="91425" anchor="t" anchorCtr="0"/>
          <a:lstStyle>
            <a:lvl1pPr lvl="0">
              <a:spcBef>
                <a:spcPts val="0"/>
              </a:spcBef>
              <a:spcAft>
                <a:spcPts val="0"/>
              </a:spcAft>
              <a:buClr>
                <a:srgbClr val="0091EA"/>
              </a:buClr>
              <a:buSzPts val="6000"/>
              <a:buNone/>
              <a:defRPr sz="6000" b="1">
                <a:solidFill>
                  <a:srgbClr val="0091EA"/>
                </a:solidFill>
              </a:defRPr>
            </a:lvl1pPr>
            <a:lvl2pPr lvl="1">
              <a:spcBef>
                <a:spcPts val="0"/>
              </a:spcBef>
              <a:spcAft>
                <a:spcPts val="0"/>
              </a:spcAft>
              <a:buClr>
                <a:srgbClr val="0091EA"/>
              </a:buClr>
              <a:buSzPts val="6000"/>
              <a:buNone/>
              <a:defRPr sz="6000" b="1">
                <a:solidFill>
                  <a:srgbClr val="0091EA"/>
                </a:solidFill>
              </a:defRPr>
            </a:lvl2pPr>
            <a:lvl3pPr lvl="2">
              <a:spcBef>
                <a:spcPts val="0"/>
              </a:spcBef>
              <a:spcAft>
                <a:spcPts val="0"/>
              </a:spcAft>
              <a:buClr>
                <a:srgbClr val="0091EA"/>
              </a:buClr>
              <a:buSzPts val="6000"/>
              <a:buNone/>
              <a:defRPr sz="6000" b="1">
                <a:solidFill>
                  <a:srgbClr val="0091EA"/>
                </a:solidFill>
              </a:defRPr>
            </a:lvl3pPr>
            <a:lvl4pPr lvl="3">
              <a:spcBef>
                <a:spcPts val="0"/>
              </a:spcBef>
              <a:spcAft>
                <a:spcPts val="0"/>
              </a:spcAft>
              <a:buClr>
                <a:srgbClr val="0091EA"/>
              </a:buClr>
              <a:buSzPts val="6000"/>
              <a:buNone/>
              <a:defRPr sz="6000" b="1">
                <a:solidFill>
                  <a:srgbClr val="0091EA"/>
                </a:solidFill>
              </a:defRPr>
            </a:lvl4pPr>
            <a:lvl5pPr lvl="4">
              <a:spcBef>
                <a:spcPts val="0"/>
              </a:spcBef>
              <a:spcAft>
                <a:spcPts val="0"/>
              </a:spcAft>
              <a:buClr>
                <a:srgbClr val="0091EA"/>
              </a:buClr>
              <a:buSzPts val="6000"/>
              <a:buNone/>
              <a:defRPr sz="6000" b="1">
                <a:solidFill>
                  <a:srgbClr val="0091EA"/>
                </a:solidFill>
              </a:defRPr>
            </a:lvl5pPr>
            <a:lvl6pPr lvl="5">
              <a:spcBef>
                <a:spcPts val="0"/>
              </a:spcBef>
              <a:spcAft>
                <a:spcPts val="0"/>
              </a:spcAft>
              <a:buClr>
                <a:srgbClr val="0091EA"/>
              </a:buClr>
              <a:buSzPts val="6000"/>
              <a:buNone/>
              <a:defRPr sz="6000" b="1">
                <a:solidFill>
                  <a:srgbClr val="0091EA"/>
                </a:solidFill>
              </a:defRPr>
            </a:lvl6pPr>
            <a:lvl7pPr lvl="6">
              <a:spcBef>
                <a:spcPts val="0"/>
              </a:spcBef>
              <a:spcAft>
                <a:spcPts val="0"/>
              </a:spcAft>
              <a:buClr>
                <a:srgbClr val="0091EA"/>
              </a:buClr>
              <a:buSzPts val="6000"/>
              <a:buNone/>
              <a:defRPr sz="6000" b="1">
                <a:solidFill>
                  <a:srgbClr val="0091EA"/>
                </a:solidFill>
              </a:defRPr>
            </a:lvl7pPr>
            <a:lvl8pPr lvl="7">
              <a:spcBef>
                <a:spcPts val="0"/>
              </a:spcBef>
              <a:spcAft>
                <a:spcPts val="0"/>
              </a:spcAft>
              <a:buClr>
                <a:srgbClr val="0091EA"/>
              </a:buClr>
              <a:buSzPts val="6000"/>
              <a:buNone/>
              <a:defRPr sz="6000" b="1">
                <a:solidFill>
                  <a:srgbClr val="0091EA"/>
                </a:solidFill>
              </a:defRPr>
            </a:lvl8pPr>
            <a:lvl9pPr lvl="8">
              <a:spcBef>
                <a:spcPts val="0"/>
              </a:spcBef>
              <a:spcAft>
                <a:spcPts val="0"/>
              </a:spcAft>
              <a:buClr>
                <a:srgbClr val="0091EA"/>
              </a:buClr>
              <a:buSzPts val="6000"/>
              <a:buNone/>
              <a:defRPr sz="6000" b="1">
                <a:solidFill>
                  <a:srgbClr val="0091EA"/>
                </a:solidFill>
              </a:defRPr>
            </a:lvl9pPr>
          </a:lstStyle>
          <a:p>
            <a:endParaRPr/>
          </a:p>
        </p:txBody>
      </p:sp>
      <p:sp>
        <p:nvSpPr>
          <p:cNvPr id="11" name="Shape 11"/>
          <p:cNvSpPr/>
          <p:nvPr/>
        </p:nvSpPr>
        <p:spPr>
          <a:xfrm>
            <a:off x="6897625" y="4649963"/>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7454375" y="4229100"/>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8827727" y="3448165"/>
            <a:ext cx="75900" cy="570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8677050" y="4933406"/>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972225" y="475050"/>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579635" y="2530109"/>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311843" y="593639"/>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626322" y="1004904"/>
            <a:ext cx="2538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8104500" y="3722325"/>
            <a:ext cx="190200" cy="142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8803950" y="4240992"/>
            <a:ext cx="190200" cy="142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196310" y="1493168"/>
            <a:ext cx="75900" cy="570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1738050" y="203491"/>
            <a:ext cx="2538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771659" y="1878364"/>
            <a:ext cx="75900" cy="570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4271584" y="356119"/>
            <a:ext cx="75900" cy="570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7729213" y="4595578"/>
            <a:ext cx="2538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132278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1944694" y="468082"/>
            <a:ext cx="6683765" cy="960668"/>
          </a:xfrm>
        </p:spPr>
        <p:txBody>
          <a:bodyPr/>
          <a:lstStyle/>
          <a:p>
            <a:r>
              <a:rPr lang="it-IT"/>
              <a:t>Fare clic per modificare lo stile del titolo dello schema</a:t>
            </a:r>
            <a:endParaRPr lang="en-US" dirty="0"/>
          </a:p>
        </p:txBody>
      </p:sp>
      <p:sp>
        <p:nvSpPr>
          <p:cNvPr id="3" name="Content Placeholder 2"/>
          <p:cNvSpPr>
            <a:spLocks noGrp="1"/>
          </p:cNvSpPr>
          <p:nvPr>
            <p:ph idx="1"/>
          </p:nvPr>
        </p:nvSpPr>
        <p:spPr>
          <a:xfrm>
            <a:off x="1941909" y="1600200"/>
            <a:ext cx="6686550" cy="2833217"/>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50985757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941910" y="1544063"/>
            <a:ext cx="6686549" cy="1101600"/>
          </a:xfrm>
        </p:spPr>
        <p:txBody>
          <a:bodyPr anchor="b"/>
          <a:lstStyle>
            <a:lvl1pPr algn="l">
              <a:defRPr sz="3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941910" y="2647597"/>
            <a:ext cx="6686549" cy="645300"/>
          </a:xfrm>
        </p:spPr>
        <p:txBody>
          <a:bodyPr anchor="t"/>
          <a:lstStyle>
            <a:lvl1pPr marL="0" indent="0" algn="l">
              <a:buNone/>
              <a:defRPr sz="150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295392331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941909" y="1600200"/>
            <a:ext cx="3235398" cy="2833217"/>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393060" y="1594666"/>
            <a:ext cx="3235398" cy="2833217"/>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398860" y="590837"/>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327970130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2204530" y="1479527"/>
            <a:ext cx="2994549"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Modifica gli stili del testo dello schema</a:t>
            </a:r>
          </a:p>
        </p:txBody>
      </p:sp>
      <p:sp>
        <p:nvSpPr>
          <p:cNvPr id="4" name="Content Placeholder 3"/>
          <p:cNvSpPr>
            <a:spLocks noGrp="1"/>
          </p:cNvSpPr>
          <p:nvPr>
            <p:ph sz="half" idx="2"/>
          </p:nvPr>
        </p:nvSpPr>
        <p:spPr>
          <a:xfrm>
            <a:off x="1941909" y="1911725"/>
            <a:ext cx="3257170" cy="2515545"/>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629972" y="1477106"/>
            <a:ext cx="2999251"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Modifica gli stili del testo dello schema</a:t>
            </a:r>
          </a:p>
        </p:txBody>
      </p:sp>
      <p:sp>
        <p:nvSpPr>
          <p:cNvPr id="6" name="Content Placeholder 5"/>
          <p:cNvSpPr>
            <a:spLocks noGrp="1"/>
          </p:cNvSpPr>
          <p:nvPr>
            <p:ph sz="quarter" idx="4"/>
          </p:nvPr>
        </p:nvSpPr>
        <p:spPr>
          <a:xfrm>
            <a:off x="5375218" y="1909304"/>
            <a:ext cx="3254006" cy="2515545"/>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398860" y="590837"/>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274369508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359797958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179380044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941910" y="334566"/>
            <a:ext cx="2628899" cy="732234"/>
          </a:xfrm>
        </p:spPr>
        <p:txBody>
          <a:bodyPr anchor="b"/>
          <a:lstStyle>
            <a:lvl1pPr algn="l">
              <a:defRPr sz="1500" b="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742259" y="334567"/>
            <a:ext cx="3886200" cy="4061222"/>
          </a:xfrm>
        </p:spPr>
        <p:txBody>
          <a:bodyPr anchor="ct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941910" y="1198960"/>
            <a:ext cx="2628899" cy="319682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428783121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941910" y="3600450"/>
            <a:ext cx="6686550" cy="425054"/>
          </a:xfrm>
        </p:spPr>
        <p:txBody>
          <a:bodyPr anchor="b">
            <a:normAutofit/>
          </a:bodyPr>
          <a:lstStyle>
            <a:lvl1pPr algn="l">
              <a:defRPr sz="18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941909" y="476224"/>
            <a:ext cx="6686550" cy="2891228"/>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941910" y="4025504"/>
            <a:ext cx="6686550"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60684702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171450"/>
            <a:ext cx="2138637" cy="4978971"/>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0416" y="118"/>
            <a:ext cx="1767506" cy="5139822"/>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4694" y="468082"/>
            <a:ext cx="6683765" cy="960668"/>
          </a:xfrm>
          <a:prstGeom prst="rect">
            <a:avLst/>
          </a:prstGeom>
        </p:spPr>
        <p:txBody>
          <a:bodyPr vert="horz" lIns="91440" tIns="45720" rIns="91440" bIns="45720" rtlCol="0" anchor="t">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941909" y="1600200"/>
            <a:ext cx="6686550" cy="2914650"/>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771210" y="4597828"/>
            <a:ext cx="859712" cy="277797"/>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3"/>
          </p:nvPr>
        </p:nvSpPr>
        <p:spPr>
          <a:xfrm>
            <a:off x="1941910" y="4601856"/>
            <a:ext cx="571499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398860" y="590837"/>
            <a:ext cx="584825" cy="273844"/>
          </a:xfrm>
          <a:prstGeom prst="rect">
            <a:avLst/>
          </a:prstGeom>
        </p:spPr>
        <p:txBody>
          <a:bodyPr vert="horz" lIns="91440" tIns="45720" rIns="91440" bIns="45720" rtlCol="0" anchor="ctr"/>
          <a:lstStyle>
            <a:lvl1pPr algn="r">
              <a:defRPr sz="1500">
                <a:solidFill>
                  <a:srgbClr val="FEFFFF"/>
                </a:solidFill>
              </a:defRPr>
            </a:lvl1p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335940757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ransition>
    <p:fade thruBlk="1"/>
  </p:transition>
  <p:hf sldNum="0" hdr="0" ftr="0" dt="0"/>
  <p:txStyles>
    <p:titleStyle>
      <a:lvl1pPr algn="l" defTabSz="342900" rtl="0" eaLnBrk="1" latinLnBrk="0" hangingPunct="1">
        <a:spcBef>
          <a:spcPct val="0"/>
        </a:spcBef>
        <a:buNone/>
        <a:defRPr sz="27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ctrTitle"/>
          </p:nvPr>
        </p:nvSpPr>
        <p:spPr>
          <a:xfrm>
            <a:off x="1564718" y="1000050"/>
            <a:ext cx="5807400" cy="1159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 sz="3600" dirty="0"/>
              <a:t>Decoding of motor termination in Imaged movement</a:t>
            </a:r>
            <a:endParaRPr sz="3600" dirty="0"/>
          </a:p>
        </p:txBody>
      </p:sp>
      <p:sp>
        <p:nvSpPr>
          <p:cNvPr id="78" name="Shape 78"/>
          <p:cNvSpPr txBox="1">
            <a:spLocks noGrp="1"/>
          </p:cNvSpPr>
          <p:nvPr>
            <p:ph type="subTitle" idx="4294967295"/>
          </p:nvPr>
        </p:nvSpPr>
        <p:spPr>
          <a:xfrm>
            <a:off x="1564718" y="2655825"/>
            <a:ext cx="7579282" cy="909000"/>
          </a:xfrm>
          <a:prstGeom prst="rect">
            <a:avLst/>
          </a:prstGeom>
        </p:spPr>
        <p:txBody>
          <a:bodyPr spcFirstLastPara="1" wrap="square" lIns="91425" tIns="91425" rIns="91425" bIns="91425" anchor="t" anchorCtr="0">
            <a:noAutofit/>
          </a:bodyPr>
          <a:lstStyle/>
          <a:p>
            <a:pPr marL="0" lvl="0" indent="0">
              <a:spcBef>
                <a:spcPts val="600"/>
              </a:spcBef>
              <a:spcAft>
                <a:spcPts val="0"/>
              </a:spcAft>
              <a:buNone/>
            </a:pPr>
            <a:r>
              <a:rPr lang="it" sz="1800" dirty="0"/>
              <a:t>Elisabetta Pagliara, Marco Milano, Giammarco Pacifico (</a:t>
            </a:r>
            <a:r>
              <a:rPr lang="it-IT" sz="1800" dirty="0"/>
              <a:t>Project 1)</a:t>
            </a:r>
            <a:endParaRPr sz="1800" dirty="0"/>
          </a:p>
        </p:txBody>
      </p:sp>
      <p:pic>
        <p:nvPicPr>
          <p:cNvPr id="79" name="Shape 79"/>
          <p:cNvPicPr preferRelativeResize="0"/>
          <p:nvPr/>
        </p:nvPicPr>
        <p:blipFill>
          <a:blip r:embed="rId3">
            <a:alphaModFix/>
          </a:blip>
          <a:stretch>
            <a:fillRect/>
          </a:stretch>
        </p:blipFill>
        <p:spPr>
          <a:xfrm>
            <a:off x="6507125" y="312375"/>
            <a:ext cx="2416245" cy="1159800"/>
          </a:xfrm>
          <a:prstGeom prst="rect">
            <a:avLst/>
          </a:prstGeom>
          <a:noFill/>
          <a:ln>
            <a:noFill/>
          </a:ln>
        </p:spPr>
      </p:pic>
      <p:sp>
        <p:nvSpPr>
          <p:cNvPr id="80" name="Shape 80"/>
          <p:cNvSpPr txBox="1"/>
          <p:nvPr/>
        </p:nvSpPr>
        <p:spPr>
          <a:xfrm>
            <a:off x="1564718" y="3349275"/>
            <a:ext cx="4704348" cy="431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i="1" dirty="0">
                <a:solidFill>
                  <a:srgbClr val="3C78D8"/>
                </a:solidFill>
              </a:rPr>
              <a:t>Brain Computer </a:t>
            </a:r>
            <a:r>
              <a:rPr lang="it-IT" i="1" dirty="0" err="1">
                <a:solidFill>
                  <a:srgbClr val="3C78D8"/>
                </a:solidFill>
              </a:rPr>
              <a:t>Interaction</a:t>
            </a:r>
            <a:r>
              <a:rPr lang="it-IT" i="1" dirty="0">
                <a:solidFill>
                  <a:srgbClr val="3C78D8"/>
                </a:solidFill>
              </a:rPr>
              <a:t> – EE514</a:t>
            </a:r>
            <a:endParaRPr i="1" dirty="0">
              <a:solidFill>
                <a:srgbClr val="3C78D8"/>
              </a:solidFill>
            </a:endParaRPr>
          </a:p>
        </p:txBody>
      </p:sp>
    </p:spTree>
    <p:extLst>
      <p:ext uri="{BB962C8B-B14F-4D97-AF65-F5344CB8AC3E}">
        <p14:creationId xmlns:p14="http://schemas.microsoft.com/office/powerpoint/2010/main" val="1012374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3" name="Shape 183"/>
          <p:cNvPicPr preferRelativeResize="0"/>
          <p:nvPr/>
        </p:nvPicPr>
        <p:blipFill>
          <a:blip r:embed="rId3">
            <a:alphaModFix/>
          </a:blip>
          <a:stretch>
            <a:fillRect/>
          </a:stretch>
        </p:blipFill>
        <p:spPr>
          <a:xfrm>
            <a:off x="1316417" y="1295497"/>
            <a:ext cx="6881285" cy="2925629"/>
          </a:xfrm>
          <a:prstGeom prst="rect">
            <a:avLst/>
          </a:prstGeom>
          <a:noFill/>
          <a:ln>
            <a:noFill/>
          </a:ln>
        </p:spPr>
      </p:pic>
      <p:sp>
        <p:nvSpPr>
          <p:cNvPr id="184" name="Shape 184"/>
          <p:cNvSpPr txBox="1"/>
          <p:nvPr/>
        </p:nvSpPr>
        <p:spPr>
          <a:xfrm>
            <a:off x="1390389" y="4427814"/>
            <a:ext cx="7753611" cy="574200"/>
          </a:xfrm>
          <a:prstGeom prst="rect">
            <a:avLst/>
          </a:prstGeom>
          <a:noFill/>
          <a:ln>
            <a:noFill/>
          </a:ln>
        </p:spPr>
        <p:txBody>
          <a:bodyPr spcFirstLastPara="1" wrap="square" lIns="91425" tIns="91425" rIns="91425" bIns="91425" anchor="t" anchorCtr="0">
            <a:noAutofit/>
          </a:bodyPr>
          <a:lstStyle/>
          <a:p>
            <a:pPr lvl="0"/>
            <a:r>
              <a:rPr lang="it-IT" sz="1400" dirty="0"/>
              <a:t>E</a:t>
            </a:r>
            <a:r>
              <a:rPr lang="it" sz="1400" dirty="0"/>
              <a:t>vents (ERD in blue and ERS in red) are visible in all the grand averaged</a:t>
            </a:r>
            <a:r>
              <a:rPr lang="it-IT" sz="1400" dirty="0"/>
              <a:t> for the offset</a:t>
            </a:r>
            <a:endParaRPr sz="1400" dirty="0"/>
          </a:p>
        </p:txBody>
      </p:sp>
      <p:sp>
        <p:nvSpPr>
          <p:cNvPr id="8" name="Shape 175">
            <a:extLst>
              <a:ext uri="{FF2B5EF4-FFF2-40B4-BE49-F238E27FC236}">
                <a16:creationId xmlns:a16="http://schemas.microsoft.com/office/drawing/2014/main" id="{755CC56E-1176-49E3-BD1F-CA801CCD6D22}"/>
              </a:ext>
            </a:extLst>
          </p:cNvPr>
          <p:cNvSpPr txBox="1">
            <a:spLocks/>
          </p:cNvSpPr>
          <p:nvPr/>
        </p:nvSpPr>
        <p:spPr>
          <a:xfrm>
            <a:off x="1304625" y="789357"/>
            <a:ext cx="6466800" cy="480000"/>
          </a:xfrm>
          <a:prstGeom prst="rect">
            <a:avLst/>
          </a:prstGeom>
        </p:spPr>
        <p:txBody>
          <a:bodyPr spcFirstLastPara="1" vert="horz" wrap="square" lIns="91425" tIns="91425" rIns="91425" bIns="91425" rtlCol="0" anchor="b" anchorCtr="0">
            <a:noAutofit/>
          </a:bodyPr>
          <a:lstStyle>
            <a:lvl1pPr algn="l" defTabSz="342900" rtl="0" eaLnBrk="1" latinLnBrk="0" hangingPunct="1">
              <a:spcBef>
                <a:spcPct val="0"/>
              </a:spcBef>
              <a:buNone/>
              <a:defRPr sz="27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dirty="0"/>
              <a:t>Grand average over all three students - CAR (offset)</a:t>
            </a:r>
          </a:p>
        </p:txBody>
      </p:sp>
      <p:sp>
        <p:nvSpPr>
          <p:cNvPr id="5" name="Freccia a destra 1">
            <a:extLst>
              <a:ext uri="{FF2B5EF4-FFF2-40B4-BE49-F238E27FC236}">
                <a16:creationId xmlns:a16="http://schemas.microsoft.com/office/drawing/2014/main" id="{E62A4952-398B-488C-BC81-9C78DBF51920}"/>
              </a:ext>
            </a:extLst>
          </p:cNvPr>
          <p:cNvSpPr/>
          <p:nvPr/>
        </p:nvSpPr>
        <p:spPr>
          <a:xfrm>
            <a:off x="927342" y="4508301"/>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1355909" y="117353"/>
            <a:ext cx="7788091"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Periodogram (Pwelch)</a:t>
            </a:r>
            <a:r>
              <a:rPr lang="it-IT" dirty="0"/>
              <a:t> CAR</a:t>
            </a:r>
            <a:r>
              <a:rPr lang="it" dirty="0"/>
              <a:t> offset/onset </a:t>
            </a:r>
            <a:r>
              <a:rPr lang="it-IT" dirty="0"/>
              <a:t>ak5</a:t>
            </a:r>
            <a:endParaRPr dirty="0"/>
          </a:p>
        </p:txBody>
      </p:sp>
      <p:pic>
        <p:nvPicPr>
          <p:cNvPr id="206" name="Shape 206"/>
          <p:cNvPicPr preferRelativeResize="0"/>
          <p:nvPr/>
        </p:nvPicPr>
        <p:blipFill rotWithShape="1">
          <a:blip r:embed="rId3">
            <a:alphaModFix/>
          </a:blip>
          <a:srcRect l="8885" r="7052"/>
          <a:stretch/>
        </p:blipFill>
        <p:spPr>
          <a:xfrm>
            <a:off x="332574" y="1381029"/>
            <a:ext cx="4296426" cy="2559696"/>
          </a:xfrm>
          <a:prstGeom prst="rect">
            <a:avLst/>
          </a:prstGeom>
          <a:noFill/>
          <a:ln w="9525" cap="flat" cmpd="sng">
            <a:solidFill>
              <a:srgbClr val="000000"/>
            </a:solidFill>
            <a:prstDash val="solid"/>
            <a:round/>
            <a:headEnd type="none" w="sm" len="sm"/>
            <a:tailEnd type="none" w="sm" len="sm"/>
          </a:ln>
        </p:spPr>
      </p:pic>
      <p:pic>
        <p:nvPicPr>
          <p:cNvPr id="207" name="Shape 207"/>
          <p:cNvPicPr preferRelativeResize="0"/>
          <p:nvPr/>
        </p:nvPicPr>
        <p:blipFill rotWithShape="1">
          <a:blip r:embed="rId4">
            <a:alphaModFix/>
          </a:blip>
          <a:srcRect l="8892" r="6982"/>
          <a:stretch/>
        </p:blipFill>
        <p:spPr>
          <a:xfrm>
            <a:off x="4697791" y="1383099"/>
            <a:ext cx="4364688" cy="2557626"/>
          </a:xfrm>
          <a:prstGeom prst="rect">
            <a:avLst/>
          </a:prstGeom>
          <a:noFill/>
          <a:ln w="9525" cap="flat" cmpd="sng">
            <a:solidFill>
              <a:srgbClr val="000000"/>
            </a:solidFill>
            <a:prstDash val="solid"/>
            <a:round/>
            <a:headEnd type="none" w="sm" len="sm"/>
            <a:tailEnd type="none" w="sm" len="sm"/>
          </a:ln>
        </p:spPr>
      </p:pic>
      <p:sp>
        <p:nvSpPr>
          <p:cNvPr id="6" name="Shape 193"/>
          <p:cNvSpPr txBox="1"/>
          <p:nvPr/>
        </p:nvSpPr>
        <p:spPr>
          <a:xfrm>
            <a:off x="1355909" y="4243733"/>
            <a:ext cx="7861334" cy="922335"/>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400" dirty="0"/>
              <a:t>The periodogram</a:t>
            </a:r>
            <a:r>
              <a:rPr lang="it-IT" sz="1400" dirty="0"/>
              <a:t> </a:t>
            </a:r>
            <a:r>
              <a:rPr lang="it" sz="1400" dirty="0"/>
              <a:t>shows the PSD depending on the frequency. We only showed the region of interest until 50 Hz. The presence of two bumps in the alpha band can be seen in the most relevant channels when comparing baseline and MI</a:t>
            </a:r>
            <a:endParaRPr sz="1400" dirty="0"/>
          </a:p>
        </p:txBody>
      </p:sp>
      <p:sp>
        <p:nvSpPr>
          <p:cNvPr id="7" name="Freccia a destra 1">
            <a:extLst>
              <a:ext uri="{FF2B5EF4-FFF2-40B4-BE49-F238E27FC236}">
                <a16:creationId xmlns:a16="http://schemas.microsoft.com/office/drawing/2014/main" id="{E62A4952-398B-488C-BC81-9C78DBF51920}"/>
              </a:ext>
            </a:extLst>
          </p:cNvPr>
          <p:cNvSpPr/>
          <p:nvPr/>
        </p:nvSpPr>
        <p:spPr>
          <a:xfrm>
            <a:off x="892862" y="4498287"/>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a:spLocks noGrp="1"/>
          </p:cNvSpPr>
          <p:nvPr>
            <p:ph type="title"/>
          </p:nvPr>
        </p:nvSpPr>
        <p:spPr>
          <a:xfrm>
            <a:off x="1271849" y="429899"/>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Topoplot alpha band - </a:t>
            </a:r>
            <a:r>
              <a:rPr lang="it-IT" dirty="0"/>
              <a:t>ak4</a:t>
            </a:r>
            <a:endParaRPr dirty="0"/>
          </a:p>
        </p:txBody>
      </p:sp>
      <p:pic>
        <p:nvPicPr>
          <p:cNvPr id="220" name="Shape 220"/>
          <p:cNvPicPr preferRelativeResize="0"/>
          <p:nvPr/>
        </p:nvPicPr>
        <p:blipFill rotWithShape="1">
          <a:blip r:embed="rId3">
            <a:alphaModFix/>
          </a:blip>
          <a:srcRect l="11628" r="10689"/>
          <a:stretch/>
        </p:blipFill>
        <p:spPr>
          <a:xfrm>
            <a:off x="1529466" y="940047"/>
            <a:ext cx="3405789" cy="3067229"/>
          </a:xfrm>
          <a:prstGeom prst="rect">
            <a:avLst/>
          </a:prstGeom>
          <a:noFill/>
          <a:ln>
            <a:noFill/>
          </a:ln>
        </p:spPr>
      </p:pic>
      <p:pic>
        <p:nvPicPr>
          <p:cNvPr id="221" name="Shape 221"/>
          <p:cNvPicPr preferRelativeResize="0"/>
          <p:nvPr/>
        </p:nvPicPr>
        <p:blipFill rotWithShape="1">
          <a:blip r:embed="rId4">
            <a:alphaModFix/>
          </a:blip>
          <a:srcRect l="11122" r="6492"/>
          <a:stretch/>
        </p:blipFill>
        <p:spPr>
          <a:xfrm>
            <a:off x="5135672" y="965099"/>
            <a:ext cx="3469710" cy="3042177"/>
          </a:xfrm>
          <a:prstGeom prst="rect">
            <a:avLst/>
          </a:prstGeom>
          <a:noFill/>
          <a:ln>
            <a:noFill/>
          </a:ln>
        </p:spPr>
      </p:pic>
      <p:sp>
        <p:nvSpPr>
          <p:cNvPr id="222" name="Shape 222"/>
          <p:cNvSpPr txBox="1"/>
          <p:nvPr/>
        </p:nvSpPr>
        <p:spPr>
          <a:xfrm>
            <a:off x="1760989" y="4043206"/>
            <a:ext cx="7043767" cy="849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it" sz="1400" dirty="0"/>
              <a:t>A decrease in the alpha band can be </a:t>
            </a:r>
            <a:r>
              <a:rPr lang="it-IT" sz="1400" dirty="0" err="1"/>
              <a:t>observed</a:t>
            </a:r>
            <a:r>
              <a:rPr lang="it" sz="1400" dirty="0"/>
              <a:t> after the onset alignment and during the motor imagery. Moreover, a considerable increase is visible after the MI termination, during the relax phase</a:t>
            </a:r>
            <a:endParaRPr sz="1400" dirty="0"/>
          </a:p>
        </p:txBody>
      </p:sp>
      <p:sp>
        <p:nvSpPr>
          <p:cNvPr id="6" name="Freccia a destra 1">
            <a:extLst>
              <a:ext uri="{FF2B5EF4-FFF2-40B4-BE49-F238E27FC236}">
                <a16:creationId xmlns:a16="http://schemas.microsoft.com/office/drawing/2014/main" id="{E62A4952-398B-488C-BC81-9C78DBF51920}"/>
              </a:ext>
            </a:extLst>
          </p:cNvPr>
          <p:cNvSpPr/>
          <p:nvPr/>
        </p:nvSpPr>
        <p:spPr>
          <a:xfrm>
            <a:off x="1297942" y="4364400"/>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title"/>
          </p:nvPr>
        </p:nvSpPr>
        <p:spPr>
          <a:xfrm>
            <a:off x="1187850" y="466890"/>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Topoplot beta band - </a:t>
            </a:r>
            <a:r>
              <a:rPr lang="it-IT" dirty="0"/>
              <a:t>ak4</a:t>
            </a:r>
            <a:endParaRPr dirty="0"/>
          </a:p>
        </p:txBody>
      </p:sp>
      <p:pic>
        <p:nvPicPr>
          <p:cNvPr id="242" name="Shape 242"/>
          <p:cNvPicPr preferRelativeResize="0"/>
          <p:nvPr/>
        </p:nvPicPr>
        <p:blipFill rotWithShape="1">
          <a:blip r:embed="rId3">
            <a:alphaModFix/>
          </a:blip>
          <a:srcRect l="13936" r="8381"/>
          <a:stretch/>
        </p:blipFill>
        <p:spPr>
          <a:xfrm>
            <a:off x="864296" y="1024783"/>
            <a:ext cx="3467686" cy="3374205"/>
          </a:xfrm>
          <a:prstGeom prst="rect">
            <a:avLst/>
          </a:prstGeom>
          <a:noFill/>
          <a:ln>
            <a:noFill/>
          </a:ln>
        </p:spPr>
      </p:pic>
      <p:pic>
        <p:nvPicPr>
          <p:cNvPr id="243" name="Shape 243"/>
          <p:cNvPicPr preferRelativeResize="0"/>
          <p:nvPr/>
        </p:nvPicPr>
        <p:blipFill rotWithShape="1">
          <a:blip r:embed="rId4">
            <a:alphaModFix/>
          </a:blip>
          <a:srcRect l="10056" r="6282"/>
          <a:stretch/>
        </p:blipFill>
        <p:spPr>
          <a:xfrm>
            <a:off x="4647156" y="966726"/>
            <a:ext cx="4001394" cy="3432262"/>
          </a:xfrm>
          <a:prstGeom prst="rect">
            <a:avLst/>
          </a:prstGeom>
          <a:noFill/>
          <a:ln>
            <a:noFill/>
          </a:ln>
        </p:spPr>
      </p:pic>
      <p:sp>
        <p:nvSpPr>
          <p:cNvPr id="244" name="Shape 244"/>
          <p:cNvSpPr txBox="1"/>
          <p:nvPr/>
        </p:nvSpPr>
        <p:spPr>
          <a:xfrm>
            <a:off x="1741118" y="4444375"/>
            <a:ext cx="7022398" cy="636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400" dirty="0"/>
              <a:t>The presence of the beta rebound is evident after the MI termination while lower power is visible during the MI initiation </a:t>
            </a:r>
            <a:endParaRPr sz="1400" dirty="0"/>
          </a:p>
        </p:txBody>
      </p:sp>
      <p:sp>
        <p:nvSpPr>
          <p:cNvPr id="6" name="Freccia a destra 1">
            <a:extLst>
              <a:ext uri="{FF2B5EF4-FFF2-40B4-BE49-F238E27FC236}">
                <a16:creationId xmlns:a16="http://schemas.microsoft.com/office/drawing/2014/main" id="{E62A4952-398B-488C-BC81-9C78DBF51920}"/>
              </a:ext>
            </a:extLst>
          </p:cNvPr>
          <p:cNvSpPr/>
          <p:nvPr/>
        </p:nvSpPr>
        <p:spPr>
          <a:xfrm>
            <a:off x="1210779" y="4659368"/>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350336" y="2105246"/>
            <a:ext cx="7299390" cy="2043634"/>
          </a:xfrm>
        </p:spPr>
        <p:txBody>
          <a:bodyPr/>
          <a:lstStyle/>
          <a:p>
            <a:r>
              <a:rPr lang="it-IT" b="1" dirty="0"/>
              <a:t>Pattern </a:t>
            </a:r>
            <a:r>
              <a:rPr lang="it-IT" b="1" dirty="0" err="1"/>
              <a:t>Classification</a:t>
            </a:r>
            <a:r>
              <a:rPr lang="it" b="1" dirty="0"/>
              <a:t> - </a:t>
            </a:r>
            <a:r>
              <a:rPr lang="it-IT" b="1" dirty="0" err="1"/>
              <a:t>Methods</a:t>
            </a:r>
            <a:endParaRPr lang="it-IT" dirty="0"/>
          </a:p>
        </p:txBody>
      </p:sp>
    </p:spTree>
    <p:extLst>
      <p:ext uri="{BB962C8B-B14F-4D97-AF65-F5344CB8AC3E}">
        <p14:creationId xmlns:p14="http://schemas.microsoft.com/office/powerpoint/2010/main" val="4004274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1230117" y="50132"/>
            <a:ext cx="7362008"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err="1"/>
              <a:t>Structuring</a:t>
            </a:r>
            <a:r>
              <a:rPr lang="it-IT" dirty="0"/>
              <a:t> the data </a:t>
            </a:r>
            <a:endParaRPr dirty="0"/>
          </a:p>
        </p:txBody>
      </p:sp>
      <p:sp>
        <p:nvSpPr>
          <p:cNvPr id="257" name="Shape 257"/>
          <p:cNvSpPr txBox="1">
            <a:spLocks noGrp="1"/>
          </p:cNvSpPr>
          <p:nvPr>
            <p:ph type="subTitle" idx="4294967295"/>
          </p:nvPr>
        </p:nvSpPr>
        <p:spPr>
          <a:xfrm>
            <a:off x="0" y="3049588"/>
            <a:ext cx="5784850" cy="909637"/>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
              <a:t> </a:t>
            </a:r>
            <a:endParaRPr/>
          </a:p>
        </p:txBody>
      </p:sp>
      <p:sp>
        <p:nvSpPr>
          <p:cNvPr id="258" name="Shape 258"/>
          <p:cNvSpPr txBox="1"/>
          <p:nvPr/>
        </p:nvSpPr>
        <p:spPr>
          <a:xfrm>
            <a:off x="929825" y="1071075"/>
            <a:ext cx="7662300" cy="36486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Arial"/>
              <a:buChar char="●"/>
            </a:pPr>
            <a:r>
              <a:rPr lang="it" dirty="0"/>
              <a:t>4 runs (4 </a:t>
            </a:r>
            <a:r>
              <a:rPr lang="it" dirty="0">
                <a:solidFill>
                  <a:schemeClr val="dk1"/>
                </a:solidFill>
              </a:rPr>
              <a:t>∙ 30 = </a:t>
            </a:r>
            <a:r>
              <a:rPr lang="it" b="1" dirty="0">
                <a:solidFill>
                  <a:schemeClr val="dk1"/>
                </a:solidFill>
              </a:rPr>
              <a:t>120 trials</a:t>
            </a:r>
            <a:r>
              <a:rPr lang="it" dirty="0">
                <a:solidFill>
                  <a:schemeClr val="dk1"/>
                </a:solidFill>
              </a:rPr>
              <a:t>)</a:t>
            </a:r>
            <a:r>
              <a:rPr lang="it" dirty="0"/>
              <a:t> per subject</a:t>
            </a:r>
          </a:p>
          <a:p>
            <a:pPr marL="457200" marR="0" lvl="0" indent="-317500" algn="l" rtl="0">
              <a:lnSpc>
                <a:spcPct val="100000"/>
              </a:lnSpc>
              <a:spcBef>
                <a:spcPts val="0"/>
              </a:spcBef>
              <a:spcAft>
                <a:spcPts val="0"/>
              </a:spcAft>
              <a:buClr>
                <a:srgbClr val="000000"/>
              </a:buClr>
              <a:buSzPts val="1400"/>
              <a:buFont typeface="Arial"/>
              <a:buChar char="●"/>
            </a:pPr>
            <a:endParaRPr dirty="0"/>
          </a:p>
          <a:p>
            <a:pPr marL="457200" marR="0" lvl="0" indent="-317500" algn="l" rtl="0">
              <a:lnSpc>
                <a:spcPct val="100000"/>
              </a:lnSpc>
              <a:spcBef>
                <a:spcPts val="0"/>
              </a:spcBef>
              <a:spcAft>
                <a:spcPts val="0"/>
              </a:spcAft>
              <a:buSzPts val="1400"/>
              <a:buChar char="●"/>
            </a:pPr>
            <a:r>
              <a:rPr lang="it" dirty="0"/>
              <a:t>Spatial filtering: CAR. Temporal filtering: /</a:t>
            </a:r>
          </a:p>
          <a:p>
            <a:pPr marL="457200" marR="0" lvl="0" indent="-317500" algn="l" rtl="0">
              <a:lnSpc>
                <a:spcPct val="100000"/>
              </a:lnSpc>
              <a:spcBef>
                <a:spcPts val="0"/>
              </a:spcBef>
              <a:spcAft>
                <a:spcPts val="0"/>
              </a:spcAft>
              <a:buSzPts val="1400"/>
              <a:buChar char="●"/>
            </a:pPr>
            <a:endParaRPr dirty="0"/>
          </a:p>
          <a:p>
            <a:pPr marL="457200" marR="0" lvl="0" indent="-317500" algn="l" rtl="0">
              <a:lnSpc>
                <a:spcPct val="100000"/>
              </a:lnSpc>
              <a:spcBef>
                <a:spcPts val="0"/>
              </a:spcBef>
              <a:spcAft>
                <a:spcPts val="0"/>
              </a:spcAft>
              <a:buSzPts val="1400"/>
              <a:buChar char="●"/>
            </a:pPr>
            <a:r>
              <a:rPr lang="it-IT" dirty="0" err="1"/>
              <a:t>Spectrogram</a:t>
            </a:r>
            <a:r>
              <a:rPr lang="it-IT" dirty="0"/>
              <a:t> </a:t>
            </a:r>
            <a:r>
              <a:rPr lang="it" dirty="0"/>
              <a:t>on the whole signal (for each run)</a:t>
            </a:r>
            <a:endParaRPr dirty="0"/>
          </a:p>
          <a:p>
            <a:pPr marL="914400" marR="0" lvl="1" indent="-317500" algn="l" rtl="0">
              <a:lnSpc>
                <a:spcPct val="100000"/>
              </a:lnSpc>
              <a:spcBef>
                <a:spcPts val="0"/>
              </a:spcBef>
              <a:spcAft>
                <a:spcPts val="0"/>
              </a:spcAft>
              <a:buSzPts val="1400"/>
              <a:buChar char="○"/>
            </a:pPr>
            <a:r>
              <a:rPr lang="it" dirty="0"/>
              <a:t>[4:2:40] Hz (19 intervals)</a:t>
            </a:r>
            <a:endParaRPr dirty="0"/>
          </a:p>
          <a:p>
            <a:pPr marL="914400" marR="0" lvl="1" indent="-317500" algn="l" rtl="0">
              <a:lnSpc>
                <a:spcPct val="100000"/>
              </a:lnSpc>
              <a:spcBef>
                <a:spcPts val="0"/>
              </a:spcBef>
              <a:spcAft>
                <a:spcPts val="0"/>
              </a:spcAft>
              <a:buSzPts val="1400"/>
              <a:buChar char="○"/>
            </a:pPr>
            <a:r>
              <a:rPr lang="it" dirty="0"/>
              <a:t>16 channels</a:t>
            </a:r>
          </a:p>
          <a:p>
            <a:pPr marL="914400" marR="0" lvl="1" indent="-317500" algn="l" rtl="0">
              <a:lnSpc>
                <a:spcPct val="100000"/>
              </a:lnSpc>
              <a:spcBef>
                <a:spcPts val="0"/>
              </a:spcBef>
              <a:spcAft>
                <a:spcPts val="0"/>
              </a:spcAft>
              <a:buSzPts val="1400"/>
              <a:buChar char="○"/>
            </a:pPr>
            <a:endParaRPr dirty="0"/>
          </a:p>
          <a:p>
            <a:pPr marL="457200" marR="0" lvl="0" indent="-317500" algn="l" rtl="0">
              <a:lnSpc>
                <a:spcPct val="100000"/>
              </a:lnSpc>
              <a:spcBef>
                <a:spcPts val="0"/>
              </a:spcBef>
              <a:spcAft>
                <a:spcPts val="0"/>
              </a:spcAft>
              <a:buSzPts val="1400"/>
              <a:buChar char="●"/>
            </a:pPr>
            <a:r>
              <a:rPr lang="it" dirty="0"/>
              <a:t>Divi</a:t>
            </a:r>
            <a:r>
              <a:rPr lang="it-IT" dirty="0" err="1"/>
              <a:t>sion</a:t>
            </a:r>
            <a:r>
              <a:rPr lang="it-IT" dirty="0"/>
              <a:t> of </a:t>
            </a:r>
            <a:r>
              <a:rPr lang="it" dirty="0"/>
              <a:t>the signal into </a:t>
            </a:r>
            <a:r>
              <a:rPr lang="it" b="1" dirty="0"/>
              <a:t>1 second-long windows</a:t>
            </a:r>
            <a:r>
              <a:rPr lang="it" dirty="0"/>
              <a:t> with a shift of 0.0625 s</a:t>
            </a:r>
          </a:p>
          <a:p>
            <a:pPr marL="457200" marR="0" lvl="0" indent="-317500" algn="l" rtl="0">
              <a:lnSpc>
                <a:spcPct val="100000"/>
              </a:lnSpc>
              <a:spcBef>
                <a:spcPts val="0"/>
              </a:spcBef>
              <a:spcAft>
                <a:spcPts val="0"/>
              </a:spcAft>
              <a:buSzPts val="1400"/>
              <a:buChar char="●"/>
            </a:pPr>
            <a:endParaRPr dirty="0"/>
          </a:p>
        </p:txBody>
      </p:sp>
      <p:sp>
        <p:nvSpPr>
          <p:cNvPr id="259" name="Shape 259"/>
          <p:cNvSpPr txBox="1"/>
          <p:nvPr/>
        </p:nvSpPr>
        <p:spPr>
          <a:xfrm>
            <a:off x="4572000" y="2552142"/>
            <a:ext cx="3642175" cy="282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dirty="0"/>
              <a:t>=&gt; </a:t>
            </a:r>
            <a:r>
              <a:rPr lang="it" b="1" dirty="0"/>
              <a:t>304 different features (PSD)</a:t>
            </a:r>
            <a:endParaRPr b="1"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1230117" y="50132"/>
            <a:ext cx="7362008"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err="1"/>
              <a:t>Structuring</a:t>
            </a:r>
            <a:r>
              <a:rPr lang="it-IT" dirty="0"/>
              <a:t> the data (2) </a:t>
            </a:r>
            <a:endParaRPr dirty="0"/>
          </a:p>
        </p:txBody>
      </p:sp>
      <p:sp>
        <p:nvSpPr>
          <p:cNvPr id="257" name="Shape 257"/>
          <p:cNvSpPr txBox="1">
            <a:spLocks noGrp="1"/>
          </p:cNvSpPr>
          <p:nvPr>
            <p:ph type="subTitle" idx="4294967295"/>
          </p:nvPr>
        </p:nvSpPr>
        <p:spPr>
          <a:xfrm>
            <a:off x="0" y="3049588"/>
            <a:ext cx="5784850" cy="909637"/>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
              <a:t> </a:t>
            </a:r>
            <a:endParaRPr/>
          </a:p>
        </p:txBody>
      </p:sp>
      <p:sp>
        <p:nvSpPr>
          <p:cNvPr id="258" name="Shape 258"/>
          <p:cNvSpPr txBox="1"/>
          <p:nvPr/>
        </p:nvSpPr>
        <p:spPr>
          <a:xfrm>
            <a:off x="929825" y="1071075"/>
            <a:ext cx="7662300" cy="36486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Clr>
                <a:schemeClr val="dk1"/>
              </a:buClr>
              <a:buSzPts val="1400"/>
              <a:buChar char="●"/>
            </a:pPr>
            <a:r>
              <a:rPr lang="it" dirty="0">
                <a:solidFill>
                  <a:schemeClr val="dk1"/>
                </a:solidFill>
              </a:rPr>
              <a:t>Epoching on :</a:t>
            </a:r>
            <a:endParaRPr dirty="0">
              <a:solidFill>
                <a:schemeClr val="dk1"/>
              </a:solidFill>
            </a:endParaRPr>
          </a:p>
          <a:p>
            <a:pPr marL="914400" lvl="1" indent="-317500">
              <a:buClr>
                <a:schemeClr val="dk1"/>
              </a:buClr>
              <a:buSzPts val="1400"/>
              <a:buChar char="○"/>
            </a:pPr>
            <a:r>
              <a:rPr lang="it" dirty="0">
                <a:solidFill>
                  <a:schemeClr val="dk1"/>
                </a:solidFill>
              </a:rPr>
              <a:t>Motor Imagery Initiation - Event ID 555 [ -2,0 ] </a:t>
            </a:r>
            <a:r>
              <a:rPr lang="it-IT" dirty="0">
                <a:solidFill>
                  <a:schemeClr val="dk1"/>
                </a:solidFill>
              </a:rPr>
              <a:t>s</a:t>
            </a:r>
            <a:r>
              <a:rPr lang="it" dirty="0">
                <a:solidFill>
                  <a:schemeClr val="dk1"/>
                </a:solidFill>
              </a:rPr>
              <a:t> </a:t>
            </a:r>
          </a:p>
          <a:p>
            <a:pPr marL="914400" lvl="1" indent="-317500">
              <a:buClr>
                <a:schemeClr val="dk1"/>
              </a:buClr>
              <a:buSzPts val="1400"/>
              <a:buChar char="○"/>
            </a:pPr>
            <a:r>
              <a:rPr lang="it" dirty="0">
                <a:solidFill>
                  <a:schemeClr val="dk1"/>
                </a:solidFill>
              </a:rPr>
              <a:t>Motor Imagery Termination - Event ID 555 [ 0.5,2.5 ] </a:t>
            </a:r>
            <a:r>
              <a:rPr lang="it-IT" dirty="0">
                <a:solidFill>
                  <a:schemeClr val="dk1"/>
                </a:solidFill>
              </a:rPr>
              <a:t>s</a:t>
            </a:r>
          </a:p>
          <a:p>
            <a:pPr marL="914400" lvl="1" indent="-317500">
              <a:buClr>
                <a:schemeClr val="dk1"/>
              </a:buClr>
              <a:buSzPts val="1400"/>
              <a:buChar char="○"/>
            </a:pPr>
            <a:endParaRPr dirty="0">
              <a:solidFill>
                <a:schemeClr val="dk1"/>
              </a:solidFill>
            </a:endParaRPr>
          </a:p>
          <a:p>
            <a:pPr marL="742950" lvl="0" indent="-285750" rtl="0">
              <a:spcBef>
                <a:spcPts val="0"/>
              </a:spcBef>
              <a:spcAft>
                <a:spcPts val="0"/>
              </a:spcAft>
              <a:buFont typeface="Symbol" panose="05050102010706020507" pitchFamily="18" charset="2"/>
              <a:buChar char="Þ"/>
            </a:pPr>
            <a:r>
              <a:rPr lang="it" dirty="0">
                <a:solidFill>
                  <a:schemeClr val="dk1"/>
                </a:solidFill>
              </a:rPr>
              <a:t>We obtained 17 windows for each trial for each type of event (i.e. 17 ∙ 2 = 34)</a:t>
            </a:r>
          </a:p>
          <a:p>
            <a:pPr marL="457200" lvl="0" rtl="0">
              <a:spcBef>
                <a:spcPts val="0"/>
              </a:spcBef>
              <a:spcAft>
                <a:spcPts val="0"/>
              </a:spcAft>
            </a:pPr>
            <a:endParaRPr dirty="0">
              <a:solidFill>
                <a:schemeClr val="dk1"/>
              </a:solidFill>
            </a:endParaRPr>
          </a:p>
          <a:p>
            <a:pPr marL="457200" lvl="0" indent="-317500" rtl="0">
              <a:spcBef>
                <a:spcPts val="0"/>
              </a:spcBef>
              <a:spcAft>
                <a:spcPts val="0"/>
              </a:spcAft>
              <a:buClr>
                <a:schemeClr val="dk1"/>
              </a:buClr>
              <a:buSzPts val="1400"/>
              <a:buChar char="●"/>
            </a:pPr>
            <a:r>
              <a:rPr lang="it-IT" dirty="0" err="1">
                <a:solidFill>
                  <a:schemeClr val="dk1"/>
                </a:solidFill>
              </a:rPr>
              <a:t>Concatenation</a:t>
            </a:r>
            <a:r>
              <a:rPr lang="it-IT" dirty="0">
                <a:solidFill>
                  <a:schemeClr val="dk1"/>
                </a:solidFill>
              </a:rPr>
              <a:t> of the </a:t>
            </a:r>
            <a:r>
              <a:rPr lang="it-IT" dirty="0" err="1">
                <a:solidFill>
                  <a:schemeClr val="dk1"/>
                </a:solidFill>
              </a:rPr>
              <a:t>runs</a:t>
            </a:r>
            <a:endParaRPr dirty="0">
              <a:solidFill>
                <a:schemeClr val="dk1"/>
              </a:solidFill>
            </a:endParaRPr>
          </a:p>
          <a:p>
            <a:pPr marL="0" lvl="0" indent="0" rtl="0">
              <a:spcBef>
                <a:spcPts val="0"/>
              </a:spcBef>
              <a:spcAft>
                <a:spcPts val="0"/>
              </a:spcAft>
              <a:buNone/>
            </a:pPr>
            <a:r>
              <a:rPr lang="it" dirty="0">
                <a:solidFill>
                  <a:schemeClr val="dk1"/>
                </a:solidFill>
              </a:rPr>
              <a:t>	=&gt; 120 ∙ 34 = </a:t>
            </a:r>
            <a:r>
              <a:rPr lang="it" dirty="0">
                <a:solidFill>
                  <a:schemeClr val="dk1"/>
                </a:solidFill>
                <a:latin typeface="Calibri"/>
                <a:ea typeface="Calibri"/>
                <a:cs typeface="Calibri"/>
                <a:sym typeface="Calibri"/>
              </a:rPr>
              <a:t> </a:t>
            </a:r>
            <a:r>
              <a:rPr lang="it" b="1" dirty="0">
                <a:solidFill>
                  <a:schemeClr val="dk1"/>
                </a:solidFill>
              </a:rPr>
              <a:t>4080 samples with 304 features</a:t>
            </a:r>
            <a:endParaRPr b="1" dirty="0">
              <a:solidFill>
                <a:schemeClr val="dk1"/>
              </a:solidFill>
            </a:endParaRPr>
          </a:p>
          <a:p>
            <a:pPr marL="0" lvl="0" indent="0" rtl="0">
              <a:spcBef>
                <a:spcPts val="0"/>
              </a:spcBef>
              <a:spcAft>
                <a:spcPts val="0"/>
              </a:spcAft>
              <a:buNone/>
            </a:pPr>
            <a:endParaRPr dirty="0">
              <a:solidFill>
                <a:schemeClr val="dk1"/>
              </a:solidFill>
            </a:endParaRPr>
          </a:p>
          <a:p>
            <a:pPr marL="457200" marR="0" lvl="0" indent="-317500" algn="l" rtl="0">
              <a:lnSpc>
                <a:spcPct val="100000"/>
              </a:lnSpc>
              <a:spcBef>
                <a:spcPts val="0"/>
              </a:spcBef>
              <a:spcAft>
                <a:spcPts val="0"/>
              </a:spcAft>
              <a:buSzPts val="1400"/>
              <a:buChar char="●"/>
            </a:pPr>
            <a:r>
              <a:rPr lang="it" dirty="0"/>
              <a:t>Classifier had to distinguish between two classes: ERD (MI initation) and ERS (MI Termination)</a:t>
            </a:r>
            <a:endParaRPr dirty="0"/>
          </a:p>
        </p:txBody>
      </p:sp>
      <p:sp>
        <p:nvSpPr>
          <p:cNvPr id="2" name="CasellaDiTesto 1">
            <a:extLst>
              <a:ext uri="{FF2B5EF4-FFF2-40B4-BE49-F238E27FC236}">
                <a16:creationId xmlns:a16="http://schemas.microsoft.com/office/drawing/2014/main" id="{CC2B8B6E-425B-43A4-AE67-BFA563296D69}"/>
              </a:ext>
            </a:extLst>
          </p:cNvPr>
          <p:cNvSpPr txBox="1"/>
          <p:nvPr/>
        </p:nvSpPr>
        <p:spPr>
          <a:xfrm>
            <a:off x="7124706" y="1329069"/>
            <a:ext cx="1616274" cy="677108"/>
          </a:xfrm>
          <a:prstGeom prst="rect">
            <a:avLst/>
          </a:prstGeom>
          <a:noFill/>
        </p:spPr>
        <p:txBody>
          <a:bodyPr wrap="square" rtlCol="0">
            <a:spAutoFit/>
          </a:bodyPr>
          <a:lstStyle/>
          <a:p>
            <a:r>
              <a:rPr lang="en-US" sz="1000" dirty="0">
                <a:solidFill>
                  <a:schemeClr val="dk1"/>
                </a:solidFill>
              </a:rPr>
              <a:t>(Manually (re)assigned label 400)</a:t>
            </a:r>
            <a:endParaRPr lang="it" sz="1000" dirty="0">
              <a:solidFill>
                <a:schemeClr val="dk1"/>
              </a:solidFill>
            </a:endParaRPr>
          </a:p>
          <a:p>
            <a:endParaRPr lang="it-IT" dirty="0"/>
          </a:p>
        </p:txBody>
      </p:sp>
    </p:spTree>
    <p:extLst>
      <p:ext uri="{BB962C8B-B14F-4D97-AF65-F5344CB8AC3E}">
        <p14:creationId xmlns:p14="http://schemas.microsoft.com/office/powerpoint/2010/main" val="36449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1230117" y="0"/>
            <a:ext cx="6683765"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Methods Classifier</a:t>
            </a:r>
            <a:endParaRPr dirty="0"/>
          </a:p>
        </p:txBody>
      </p:sp>
      <p:sp>
        <p:nvSpPr>
          <p:cNvPr id="265" name="Shape 265"/>
          <p:cNvSpPr txBox="1">
            <a:spLocks noGrp="1"/>
          </p:cNvSpPr>
          <p:nvPr>
            <p:ph type="subTitle" idx="4294967295"/>
          </p:nvPr>
        </p:nvSpPr>
        <p:spPr>
          <a:xfrm>
            <a:off x="0" y="3049588"/>
            <a:ext cx="5784850" cy="909637"/>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
              <a:t> </a:t>
            </a:r>
            <a:endParaRPr/>
          </a:p>
        </p:txBody>
      </p:sp>
      <p:sp>
        <p:nvSpPr>
          <p:cNvPr id="266" name="Shape 266"/>
          <p:cNvSpPr txBox="1"/>
          <p:nvPr/>
        </p:nvSpPr>
        <p:spPr>
          <a:xfrm>
            <a:off x="929825" y="1071075"/>
            <a:ext cx="7662300" cy="30015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it" dirty="0"/>
              <a:t>Divided into 75% training - 25% testing</a:t>
            </a:r>
            <a:endParaRPr dirty="0"/>
          </a:p>
          <a:p>
            <a:pPr marL="457200" lvl="0" indent="-317500" rtl="0">
              <a:spcBef>
                <a:spcPts val="0"/>
              </a:spcBef>
              <a:spcAft>
                <a:spcPts val="0"/>
              </a:spcAft>
              <a:buSzPts val="1400"/>
              <a:buChar char="●"/>
            </a:pPr>
            <a:r>
              <a:rPr lang="it" dirty="0"/>
              <a:t>CV on training but with temporal…. partition</a:t>
            </a:r>
            <a:endParaRPr dirty="0"/>
          </a:p>
          <a:p>
            <a:pPr marL="914400" lvl="1" indent="-317500" rtl="0">
              <a:spcBef>
                <a:spcPts val="0"/>
              </a:spcBef>
              <a:spcAft>
                <a:spcPts val="0"/>
              </a:spcAft>
              <a:buSzPts val="1400"/>
              <a:buChar char="○"/>
            </a:pPr>
            <a:r>
              <a:rPr lang="it" dirty="0"/>
              <a:t>Normalization with zscore on training folds and “projection” on validation folds</a:t>
            </a:r>
            <a:endParaRPr dirty="0"/>
          </a:p>
          <a:p>
            <a:pPr marL="457200" lvl="0" indent="-317500" rtl="0">
              <a:spcBef>
                <a:spcPts val="0"/>
              </a:spcBef>
              <a:spcAft>
                <a:spcPts val="0"/>
              </a:spcAft>
              <a:buSzPts val="1400"/>
              <a:buChar char="●"/>
            </a:pPr>
            <a:r>
              <a:rPr lang="it" dirty="0"/>
              <a:t>We tried PCA but didn’t get good results</a:t>
            </a:r>
            <a:endParaRPr dirty="0"/>
          </a:p>
          <a:p>
            <a:pPr marL="457200" lvl="0" indent="-317500" rtl="0">
              <a:spcBef>
                <a:spcPts val="0"/>
              </a:spcBef>
              <a:spcAft>
                <a:spcPts val="0"/>
              </a:spcAft>
              <a:buSzPts val="1400"/>
              <a:buChar char="●"/>
            </a:pPr>
            <a:r>
              <a:rPr lang="it" dirty="0"/>
              <a:t>Hyperparameters:</a:t>
            </a:r>
            <a:endParaRPr dirty="0"/>
          </a:p>
          <a:p>
            <a:pPr marL="914400" lvl="1" indent="-317500" rtl="0">
              <a:spcBef>
                <a:spcPts val="0"/>
              </a:spcBef>
              <a:spcAft>
                <a:spcPts val="0"/>
              </a:spcAft>
              <a:buSzPts val="1400"/>
              <a:buChar char="○"/>
            </a:pPr>
            <a:r>
              <a:rPr lang="it" dirty="0"/>
              <a:t>Type of classifier (linear, diaglinear, diagquadratic)</a:t>
            </a:r>
            <a:endParaRPr dirty="0"/>
          </a:p>
          <a:p>
            <a:pPr marL="914400" lvl="1" indent="-317500" rtl="0">
              <a:spcBef>
                <a:spcPts val="0"/>
              </a:spcBef>
              <a:spcAft>
                <a:spcPts val="0"/>
              </a:spcAft>
              <a:buSzPts val="1400"/>
              <a:buChar char="○"/>
            </a:pPr>
            <a:r>
              <a:rPr lang="it" dirty="0"/>
              <a:t>Number of features (we tried from 1 to 304 but in the end chose among 1:20)</a:t>
            </a:r>
            <a:endParaRPr dirty="0"/>
          </a:p>
          <a:p>
            <a:pPr marL="914400" lvl="1" indent="-317500" rtl="0">
              <a:spcBef>
                <a:spcPts val="0"/>
              </a:spcBef>
              <a:spcAft>
                <a:spcPts val="0"/>
              </a:spcAft>
              <a:buSzPts val="1400"/>
              <a:buChar char="○"/>
            </a:pPr>
            <a:r>
              <a:rPr lang="it" dirty="0"/>
              <a:t>(Number of PCs =&gt; 0)</a:t>
            </a:r>
            <a:endParaRPr dirty="0"/>
          </a:p>
          <a:p>
            <a:pPr marL="457200" lvl="0" indent="0" rtl="0">
              <a:spcBef>
                <a:spcPts val="0"/>
              </a:spcBef>
              <a:spcAft>
                <a:spcPts val="0"/>
              </a:spcAft>
              <a:buNone/>
            </a:pPr>
            <a:r>
              <a:rPr lang="it" dirty="0"/>
              <a:t>=&gt; Feature selection with Fisher’s score</a:t>
            </a:r>
            <a:endParaRPr dirty="0"/>
          </a:p>
          <a:p>
            <a:pPr marL="457200" lvl="0" indent="0" rtl="0">
              <a:spcBef>
                <a:spcPts val="0"/>
              </a:spcBef>
              <a:spcAft>
                <a:spcPts val="0"/>
              </a:spcAft>
              <a:buNone/>
            </a:pPr>
            <a:r>
              <a:rPr lang="it" dirty="0"/>
              <a:t>=&gt; Hyperparameter selection based on class error (of course on validation fold!) averaged over folds</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1230117" y="46462"/>
            <a:ext cx="6683765"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a:t>Evaluation of the </a:t>
            </a:r>
            <a:r>
              <a:rPr lang="it-IT" dirty="0" err="1"/>
              <a:t>capability</a:t>
            </a:r>
            <a:endParaRPr dirty="0"/>
          </a:p>
        </p:txBody>
      </p:sp>
      <p:sp>
        <p:nvSpPr>
          <p:cNvPr id="272" name="Shape 272"/>
          <p:cNvSpPr txBox="1">
            <a:spLocks noGrp="1"/>
          </p:cNvSpPr>
          <p:nvPr>
            <p:ph type="subTitle" idx="4294967295"/>
          </p:nvPr>
        </p:nvSpPr>
        <p:spPr>
          <a:xfrm>
            <a:off x="0" y="3049588"/>
            <a:ext cx="5784850" cy="909637"/>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
              <a:t> </a:t>
            </a:r>
            <a:endParaRPr/>
          </a:p>
        </p:txBody>
      </p:sp>
      <p:sp>
        <p:nvSpPr>
          <p:cNvPr id="273" name="Shape 273"/>
          <p:cNvSpPr txBox="1"/>
          <p:nvPr/>
        </p:nvSpPr>
        <p:spPr>
          <a:xfrm>
            <a:off x="972357" y="1241198"/>
            <a:ext cx="7662300" cy="3001500"/>
          </a:xfrm>
          <a:prstGeom prst="rect">
            <a:avLst/>
          </a:prstGeom>
          <a:noFill/>
          <a:ln>
            <a:noFill/>
          </a:ln>
        </p:spPr>
        <p:txBody>
          <a:bodyPr spcFirstLastPara="1" wrap="square" lIns="91425" tIns="91425" rIns="91425" bIns="91425" anchor="t" anchorCtr="0">
            <a:noAutofit/>
          </a:bodyPr>
          <a:lstStyle/>
          <a:p>
            <a:pPr marL="457200" lvl="0" indent="0" rtl="0">
              <a:spcBef>
                <a:spcPts val="0"/>
              </a:spcBef>
              <a:spcAft>
                <a:spcPts val="0"/>
              </a:spcAft>
              <a:buNone/>
            </a:pPr>
            <a:r>
              <a:rPr lang="it" dirty="0"/>
              <a:t>Retraining on the whole 75% training + validation set (but without CV), with the hyperparameters found </a:t>
            </a:r>
            <a:r>
              <a:rPr lang="it-IT" dirty="0"/>
              <a:t>in the CV</a:t>
            </a:r>
            <a:endParaRPr dirty="0"/>
          </a:p>
          <a:p>
            <a:pPr marL="457200" lvl="0" indent="0" rtl="0">
              <a:spcBef>
                <a:spcPts val="0"/>
              </a:spcBef>
              <a:spcAft>
                <a:spcPts val="0"/>
              </a:spcAft>
              <a:buNone/>
            </a:pPr>
            <a:endParaRPr lang="it" sz="1400" dirty="0"/>
          </a:p>
          <a:p>
            <a:pPr marL="457200" lvl="0" indent="0" rtl="0">
              <a:spcBef>
                <a:spcPts val="0"/>
              </a:spcBef>
              <a:spcAft>
                <a:spcPts val="0"/>
              </a:spcAft>
              <a:buNone/>
            </a:pPr>
            <a:r>
              <a:rPr lang="it" sz="1200" dirty="0"/>
              <a:t>For features: only the number of features is fixed, but the actual features to take </a:t>
            </a:r>
            <a:r>
              <a:rPr lang="it-IT" sz="1200" dirty="0" err="1"/>
              <a:t>into</a:t>
            </a:r>
            <a:r>
              <a:rPr lang="it-IT" sz="1200" dirty="0"/>
              <a:t> account</a:t>
            </a:r>
            <a:r>
              <a:rPr lang="it" sz="1200" dirty="0"/>
              <a:t> </a:t>
            </a:r>
            <a:r>
              <a:rPr lang="it-IT" sz="1200" dirty="0"/>
              <a:t>are</a:t>
            </a:r>
            <a:r>
              <a:rPr lang="it" sz="1200" dirty="0"/>
              <a:t> determined </a:t>
            </a:r>
            <a:r>
              <a:rPr lang="it-IT" sz="1200" dirty="0"/>
              <a:t>by</a:t>
            </a:r>
            <a:r>
              <a:rPr lang="it" sz="1200" dirty="0"/>
              <a:t> re-training</a:t>
            </a:r>
          </a:p>
          <a:p>
            <a:pPr marL="457200" lvl="0" indent="0" rtl="0">
              <a:spcBef>
                <a:spcPts val="0"/>
              </a:spcBef>
              <a:spcAft>
                <a:spcPts val="0"/>
              </a:spcAft>
              <a:buNone/>
            </a:pPr>
            <a:endParaRPr sz="1400" dirty="0"/>
          </a:p>
          <a:p>
            <a:pPr marL="457200" lvl="0" indent="0" rtl="0">
              <a:spcBef>
                <a:spcPts val="0"/>
              </a:spcBef>
              <a:spcAft>
                <a:spcPts val="0"/>
              </a:spcAft>
              <a:buNone/>
            </a:pPr>
            <a:r>
              <a:rPr lang="it" dirty="0"/>
              <a:t>=&gt; Test on the separate </a:t>
            </a:r>
            <a:r>
              <a:rPr lang="it-IT" b="1" dirty="0" err="1"/>
              <a:t>unseen</a:t>
            </a:r>
            <a:r>
              <a:rPr lang="it-IT" dirty="0"/>
              <a:t> </a:t>
            </a:r>
            <a:r>
              <a:rPr lang="it" dirty="0"/>
              <a:t>25% test set</a:t>
            </a:r>
            <a:endParaRPr dirty="0"/>
          </a:p>
          <a:p>
            <a:pPr marL="457200" lvl="0" indent="0" rtl="0">
              <a:spcBef>
                <a:spcPts val="0"/>
              </a:spcBef>
              <a:spcAft>
                <a:spcPts val="0"/>
              </a:spcAft>
              <a:buNone/>
            </a:pPr>
            <a:endParaRPr sz="1400" dirty="0"/>
          </a:p>
          <a:p>
            <a:pPr marL="457200" lvl="0" indent="0" rtl="0">
              <a:spcBef>
                <a:spcPts val="0"/>
              </a:spcBef>
              <a:spcAft>
                <a:spcPts val="0"/>
              </a:spcAft>
              <a:buNone/>
            </a:pPr>
            <a:r>
              <a:rPr lang="it" dirty="0"/>
              <a:t>Metrics:</a:t>
            </a:r>
            <a:endParaRPr dirty="0"/>
          </a:p>
          <a:p>
            <a:pPr marL="0" lvl="0" indent="0" rtl="0">
              <a:spcBef>
                <a:spcPts val="0"/>
              </a:spcBef>
              <a:spcAft>
                <a:spcPts val="0"/>
              </a:spcAft>
              <a:buNone/>
            </a:pPr>
            <a:r>
              <a:rPr lang="it" dirty="0"/>
              <a:t>	- ROC curve</a:t>
            </a:r>
            <a:endParaRPr dirty="0"/>
          </a:p>
          <a:p>
            <a:pPr marL="0" lvl="0" indent="0" rtl="0">
              <a:spcBef>
                <a:spcPts val="0"/>
              </a:spcBef>
              <a:spcAft>
                <a:spcPts val="0"/>
              </a:spcAft>
              <a:buNone/>
            </a:pPr>
            <a:r>
              <a:rPr lang="it" dirty="0"/>
              <a:t>	- confusion matrix</a:t>
            </a:r>
            <a:endParaRPr dirty="0"/>
          </a:p>
          <a:p>
            <a:pPr marL="0" lvl="0" indent="0" rtl="0">
              <a:spcBef>
                <a:spcPts val="0"/>
              </a:spcBef>
              <a:spcAft>
                <a:spcPts val="0"/>
              </a:spcAft>
              <a:buNone/>
            </a:pPr>
            <a:r>
              <a:rPr lang="it" dirty="0"/>
              <a:t>	- class error</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722474" y="2105246"/>
            <a:ext cx="6927251" cy="2043634"/>
          </a:xfrm>
        </p:spPr>
        <p:txBody>
          <a:bodyPr/>
          <a:lstStyle/>
          <a:p>
            <a:r>
              <a:rPr lang="it-IT" b="1" dirty="0"/>
              <a:t>Pattern </a:t>
            </a:r>
            <a:r>
              <a:rPr lang="it-IT" b="1" dirty="0" err="1"/>
              <a:t>Classification</a:t>
            </a:r>
            <a:r>
              <a:rPr lang="it-IT" b="1" dirty="0"/>
              <a:t> - </a:t>
            </a:r>
            <a:r>
              <a:rPr lang="it-IT" b="1" dirty="0" err="1"/>
              <a:t>Results</a:t>
            </a:r>
            <a:endParaRPr lang="it-IT" dirty="0"/>
          </a:p>
        </p:txBody>
      </p:sp>
    </p:spTree>
    <p:extLst>
      <p:ext uri="{BB962C8B-B14F-4D97-AF65-F5344CB8AC3E}">
        <p14:creationId xmlns:p14="http://schemas.microsoft.com/office/powerpoint/2010/main" val="2309141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1229530" y="126516"/>
            <a:ext cx="6683765" cy="960668"/>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it-IT" sz="3600" dirty="0"/>
              <a:t>Project </a:t>
            </a:r>
            <a:r>
              <a:rPr lang="it-IT" sz="3600" dirty="0" err="1"/>
              <a:t>Description</a:t>
            </a:r>
            <a:endParaRPr sz="3600" dirty="0"/>
          </a:p>
        </p:txBody>
      </p:sp>
      <p:sp>
        <p:nvSpPr>
          <p:cNvPr id="86" name="Shape 86"/>
          <p:cNvSpPr txBox="1"/>
          <p:nvPr/>
        </p:nvSpPr>
        <p:spPr>
          <a:xfrm>
            <a:off x="932804" y="1524601"/>
            <a:ext cx="5092996" cy="717806"/>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sz="1600" dirty="0"/>
          </a:p>
          <a:p>
            <a:pPr marL="457200" lvl="0" indent="-317500" rtl="0">
              <a:spcBef>
                <a:spcPts val="0"/>
              </a:spcBef>
              <a:spcAft>
                <a:spcPts val="0"/>
              </a:spcAft>
              <a:buSzPts val="1400"/>
              <a:buChar char="●"/>
            </a:pPr>
            <a:r>
              <a:rPr lang="it" sz="1600" dirty="0"/>
              <a:t>What happens to the brain activity (record from 16 electrode</a:t>
            </a:r>
            <a:r>
              <a:rPr lang="it-IT" sz="1600" dirty="0"/>
              <a:t>s-</a:t>
            </a:r>
            <a:r>
              <a:rPr lang="it" sz="1600" dirty="0"/>
              <a:t>cap)?</a:t>
            </a:r>
            <a:endParaRPr sz="1600" dirty="0"/>
          </a:p>
          <a:p>
            <a:pPr marL="0" lvl="0" indent="0" rtl="0">
              <a:spcBef>
                <a:spcPts val="0"/>
              </a:spcBef>
              <a:spcAft>
                <a:spcPts val="0"/>
              </a:spcAft>
              <a:buNone/>
            </a:pPr>
            <a:endParaRPr dirty="0"/>
          </a:p>
          <a:p>
            <a:pPr marL="0" lvl="0" indent="0" rtl="0">
              <a:spcBef>
                <a:spcPts val="0"/>
              </a:spcBef>
              <a:spcAft>
                <a:spcPts val="0"/>
              </a:spcAft>
              <a:buNone/>
            </a:pPr>
            <a:endParaRPr dirty="0"/>
          </a:p>
          <a:p>
            <a:pPr marL="0" lvl="0" indent="0" rtl="0">
              <a:spcBef>
                <a:spcPts val="0"/>
              </a:spcBef>
              <a:spcAft>
                <a:spcPts val="0"/>
              </a:spcAft>
              <a:buNone/>
            </a:pPr>
            <a:endParaRPr dirty="0"/>
          </a:p>
        </p:txBody>
      </p:sp>
      <p:pic>
        <p:nvPicPr>
          <p:cNvPr id="87" name="Shape 87"/>
          <p:cNvPicPr preferRelativeResize="0"/>
          <p:nvPr/>
        </p:nvPicPr>
        <p:blipFill>
          <a:blip r:embed="rId3">
            <a:alphaModFix/>
          </a:blip>
          <a:stretch>
            <a:fillRect/>
          </a:stretch>
        </p:blipFill>
        <p:spPr>
          <a:xfrm>
            <a:off x="6591156" y="1087184"/>
            <a:ext cx="2122487" cy="1766845"/>
          </a:xfrm>
          <a:prstGeom prst="rect">
            <a:avLst/>
          </a:prstGeom>
          <a:noFill/>
          <a:ln>
            <a:noFill/>
          </a:ln>
        </p:spPr>
      </p:pic>
      <p:sp>
        <p:nvSpPr>
          <p:cNvPr id="89" name="Shape 89"/>
          <p:cNvSpPr txBox="1"/>
          <p:nvPr/>
        </p:nvSpPr>
        <p:spPr>
          <a:xfrm>
            <a:off x="6025800" y="3941533"/>
            <a:ext cx="3075900" cy="896202"/>
          </a:xfrm>
          <a:prstGeom prst="rect">
            <a:avLst/>
          </a:prstGeom>
          <a:noFill/>
          <a:ln w="9525" cap="flat" cmpd="sng">
            <a:solidFill>
              <a:srgbClr val="CC0000"/>
            </a:solidFill>
            <a:prstDash val="solid"/>
            <a:round/>
            <a:headEnd type="none" w="sm" len="sm"/>
            <a:tailEnd type="none" w="sm" len="sm"/>
          </a:ln>
        </p:spPr>
        <p:txBody>
          <a:bodyPr spcFirstLastPara="1" wrap="square" lIns="91425" tIns="91425" rIns="91425" bIns="91425" anchor="t" anchorCtr="0">
            <a:noAutofit/>
          </a:bodyPr>
          <a:lstStyle/>
          <a:p>
            <a:pPr marL="0" lvl="0" indent="0" algn="just">
              <a:spcBef>
                <a:spcPts val="0"/>
              </a:spcBef>
              <a:spcAft>
                <a:spcPts val="0"/>
              </a:spcAft>
              <a:buNone/>
            </a:pPr>
            <a:r>
              <a:rPr lang="it" sz="1600" b="1" dirty="0"/>
              <a:t>Beta rebound </a:t>
            </a:r>
            <a:r>
              <a:rPr lang="it" sz="1600" dirty="0"/>
              <a:t>could be used to decode when the user wants to stop motor imagery </a:t>
            </a:r>
            <a:endParaRPr sz="1600" dirty="0"/>
          </a:p>
        </p:txBody>
      </p:sp>
      <p:sp>
        <p:nvSpPr>
          <p:cNvPr id="90" name="Shape 90"/>
          <p:cNvSpPr txBox="1"/>
          <p:nvPr/>
        </p:nvSpPr>
        <p:spPr>
          <a:xfrm>
            <a:off x="5867857" y="3362216"/>
            <a:ext cx="3391786" cy="4881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it" sz="1600" i="1" dirty="0">
                <a:solidFill>
                  <a:srgbClr val="0091EA"/>
                </a:solidFill>
              </a:rPr>
              <a:t>Why studying Kinesthetic MI?</a:t>
            </a:r>
            <a:endParaRPr sz="1600" i="1" dirty="0">
              <a:solidFill>
                <a:srgbClr val="0091EA"/>
              </a:solidFill>
            </a:endParaRPr>
          </a:p>
        </p:txBody>
      </p:sp>
      <p:sp>
        <p:nvSpPr>
          <p:cNvPr id="96" name="Shape 96"/>
          <p:cNvSpPr txBox="1"/>
          <p:nvPr/>
        </p:nvSpPr>
        <p:spPr>
          <a:xfrm>
            <a:off x="276525" y="3885275"/>
            <a:ext cx="1359600" cy="395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2019" y="2567916"/>
            <a:ext cx="3344999" cy="2634718"/>
          </a:xfrm>
          <a:prstGeom prst="rect">
            <a:avLst/>
          </a:prstGeom>
        </p:spPr>
      </p:pic>
      <p:sp>
        <p:nvSpPr>
          <p:cNvPr id="21" name="Shape 86"/>
          <p:cNvSpPr txBox="1"/>
          <p:nvPr/>
        </p:nvSpPr>
        <p:spPr>
          <a:xfrm>
            <a:off x="932804" y="1186482"/>
            <a:ext cx="5092996" cy="459175"/>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it" sz="1600" dirty="0"/>
              <a:t>Performing </a:t>
            </a:r>
            <a:r>
              <a:rPr lang="it" sz="1600" b="1" dirty="0"/>
              <a:t>Kinesthetic Motor Imagery (MI)</a:t>
            </a:r>
            <a:endParaRPr sz="1600" b="1" dirty="0"/>
          </a:p>
          <a:p>
            <a:pPr marL="0" lvl="0" indent="0" rtl="0">
              <a:spcBef>
                <a:spcPts val="0"/>
              </a:spcBef>
              <a:spcAft>
                <a:spcPts val="0"/>
              </a:spcAft>
              <a:buNone/>
            </a:pPr>
            <a:endParaRPr sz="1600" dirty="0"/>
          </a:p>
          <a:p>
            <a:pPr marL="0" lvl="0" indent="0" rtl="0">
              <a:spcBef>
                <a:spcPts val="0"/>
              </a:spcBef>
              <a:spcAft>
                <a:spcPts val="0"/>
              </a:spcAft>
              <a:buNone/>
            </a:pPr>
            <a:endParaRPr dirty="0"/>
          </a:p>
          <a:p>
            <a:pPr marL="0" lvl="0" indent="0" rtl="0">
              <a:spcBef>
                <a:spcPts val="0"/>
              </a:spcBef>
              <a:spcAft>
                <a:spcPts val="0"/>
              </a:spcAft>
              <a:buNone/>
            </a:pPr>
            <a:endParaRPr dirty="0"/>
          </a:p>
          <a:p>
            <a:pPr marL="0" lvl="0" indent="0" rtl="0">
              <a:spcBef>
                <a:spcPts val="0"/>
              </a:spcBef>
              <a:spcAft>
                <a:spcPts val="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6">
                                            <p:txEl>
                                              <p:pRg st="1" end="1"/>
                                            </p:txEl>
                                          </p:spTgt>
                                        </p:tgtEl>
                                        <p:attrNameLst>
                                          <p:attrName>style.visibility</p:attrName>
                                        </p:attrNameLst>
                                      </p:cBhvr>
                                      <p:to>
                                        <p:strVal val="visible"/>
                                      </p:to>
                                    </p:set>
                                    <p:anim calcmode="lin" valueType="num">
                                      <p:cBhvr additive="base">
                                        <p:cTn id="17" dur="500" fill="hold"/>
                                        <p:tgtEl>
                                          <p:spTgt spid="86">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6">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0">
                                            <p:txEl>
                                              <p:pRg st="0" end="0"/>
                                            </p:txEl>
                                          </p:spTgt>
                                        </p:tgtEl>
                                        <p:attrNameLst>
                                          <p:attrName>style.visibility</p:attrName>
                                        </p:attrNameLst>
                                      </p:cBhvr>
                                      <p:to>
                                        <p:strVal val="visible"/>
                                      </p:to>
                                    </p:set>
                                    <p:anim calcmode="lin" valueType="num">
                                      <p:cBhvr additive="base">
                                        <p:cTn id="27" dur="500" fill="hold"/>
                                        <p:tgtEl>
                                          <p:spTgt spid="90">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9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89"/>
                                        </p:tgtEl>
                                        <p:attrNameLst>
                                          <p:attrName>style.visibility</p:attrName>
                                        </p:attrNameLst>
                                      </p:cBhvr>
                                      <p:to>
                                        <p:strVal val="visible"/>
                                      </p:to>
                                    </p:set>
                                    <p:anim calcmode="lin" valueType="num">
                                      <p:cBhvr additive="base">
                                        <p:cTn id="33" dur="500" fill="hold"/>
                                        <p:tgtEl>
                                          <p:spTgt spid="89"/>
                                        </p:tgtEl>
                                        <p:attrNameLst>
                                          <p:attrName>ppt_x</p:attrName>
                                        </p:attrNameLst>
                                      </p:cBhvr>
                                      <p:tavLst>
                                        <p:tav tm="0">
                                          <p:val>
                                            <p:strVal val="#ppt_x"/>
                                          </p:val>
                                        </p:tav>
                                        <p:tav tm="100000">
                                          <p:val>
                                            <p:strVal val="#ppt_x"/>
                                          </p:val>
                                        </p:tav>
                                      </p:tavLst>
                                    </p:anim>
                                    <p:anim calcmode="lin" valueType="num">
                                      <p:cBhvr additive="base">
                                        <p:cTn id="34"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51557"/>
            <a:ext cx="7118527"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err="1"/>
              <a:t>Hyperparameters</a:t>
            </a:r>
            <a:r>
              <a:rPr lang="it-IT" dirty="0"/>
              <a:t> </a:t>
            </a:r>
            <a:r>
              <a:rPr lang="it-IT" dirty="0" err="1"/>
              <a:t>selection</a:t>
            </a:r>
            <a:endParaRPr dirty="0"/>
          </a:p>
        </p:txBody>
      </p:sp>
      <p:pic>
        <p:nvPicPr>
          <p:cNvPr id="1026" name="Picture 2" descr="https://lh6.googleusercontent.com/erNgT04mTMdIbDz3jN0cNer-5EvCvXYt4GDus_n8Xk0m8N-RCxiZiz_2EuzZTI2jNym4JwjqIjrPV46zYC_XWb4xZJtjq3C70ZqT2FXGx52ySWqGzbkGpKuUsXEoHxhbQ3vsuwgyrTE">
            <a:extLst>
              <a:ext uri="{FF2B5EF4-FFF2-40B4-BE49-F238E27FC236}">
                <a16:creationId xmlns:a16="http://schemas.microsoft.com/office/drawing/2014/main" id="{7DF19F80-0AC4-4FBD-B591-C8A4DE6F94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033" y="930900"/>
            <a:ext cx="4727209" cy="354540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uppo 4">
            <a:extLst>
              <a:ext uri="{FF2B5EF4-FFF2-40B4-BE49-F238E27FC236}">
                <a16:creationId xmlns:a16="http://schemas.microsoft.com/office/drawing/2014/main" id="{AAFE9BDD-6586-4413-B985-1575CBBF92C8}"/>
              </a:ext>
            </a:extLst>
          </p:cNvPr>
          <p:cNvGrpSpPr/>
          <p:nvPr/>
        </p:nvGrpSpPr>
        <p:grpSpPr>
          <a:xfrm>
            <a:off x="5330091" y="1439861"/>
            <a:ext cx="3728848" cy="1927306"/>
            <a:chOff x="5415152" y="1163414"/>
            <a:chExt cx="3728848" cy="1927306"/>
          </a:xfrm>
        </p:grpSpPr>
        <p:sp>
          <p:nvSpPr>
            <p:cNvPr id="6" name="Shape 273">
              <a:extLst>
                <a:ext uri="{FF2B5EF4-FFF2-40B4-BE49-F238E27FC236}">
                  <a16:creationId xmlns:a16="http://schemas.microsoft.com/office/drawing/2014/main" id="{E15CF618-8E31-4994-854A-29EB0A06398B}"/>
                </a:ext>
              </a:extLst>
            </p:cNvPr>
            <p:cNvSpPr txBox="1"/>
            <p:nvPr/>
          </p:nvSpPr>
          <p:spPr>
            <a:xfrm>
              <a:off x="5415152" y="1163414"/>
              <a:ext cx="3398701" cy="1927306"/>
            </a:xfrm>
            <a:prstGeom prst="rect">
              <a:avLst/>
            </a:prstGeom>
            <a:noFill/>
            <a:ln>
              <a:noFill/>
            </a:ln>
          </p:spPr>
          <p:txBody>
            <a:bodyPr spcFirstLastPara="1" wrap="square" lIns="91425" tIns="91425" rIns="91425" bIns="91425" anchor="t" anchorCtr="0">
              <a:noAutofit/>
            </a:bodyPr>
            <a:lstStyle/>
            <a:p>
              <a:pPr marL="457200" lvl="0" indent="0" rtl="0">
                <a:spcBef>
                  <a:spcPts val="0"/>
                </a:spcBef>
                <a:spcAft>
                  <a:spcPts val="0"/>
                </a:spcAft>
                <a:buNone/>
              </a:pPr>
              <a:r>
                <a:rPr lang="it-IT" sz="1400" dirty="0" err="1"/>
                <a:t>Hyperparameters</a:t>
              </a:r>
              <a:r>
                <a:rPr lang="it-IT" sz="1400" dirty="0"/>
                <a:t> </a:t>
              </a:r>
              <a:r>
                <a:rPr lang="it-IT" sz="1400" dirty="0" err="1"/>
                <a:t>selected</a:t>
              </a:r>
              <a:r>
                <a:rPr lang="it-IT" sz="1400" dirty="0"/>
                <a:t>:</a:t>
              </a:r>
            </a:p>
            <a:p>
              <a:pPr marL="457200" lvl="0" indent="0" rtl="0">
                <a:spcBef>
                  <a:spcPts val="0"/>
                </a:spcBef>
                <a:spcAft>
                  <a:spcPts val="0"/>
                </a:spcAft>
                <a:buNone/>
              </a:pPr>
              <a:endParaRPr lang="it-IT" sz="1400" dirty="0"/>
            </a:p>
            <a:p>
              <a:pPr marL="742950" lvl="0" indent="-285750" rtl="0">
                <a:spcBef>
                  <a:spcPts val="0"/>
                </a:spcBef>
                <a:spcAft>
                  <a:spcPts val="0"/>
                </a:spcAft>
                <a:buFont typeface="Arial" panose="020B0604020202020204" pitchFamily="34" charset="0"/>
                <a:buChar char="•"/>
              </a:pPr>
              <a:r>
                <a:rPr lang="it-IT" sz="1400" dirty="0" err="1"/>
                <a:t>Classifier</a:t>
              </a:r>
              <a:r>
                <a:rPr lang="it-IT" sz="1400" dirty="0"/>
                <a:t> </a:t>
              </a:r>
              <a:r>
                <a:rPr lang="it-IT" sz="1400" dirty="0" err="1"/>
                <a:t>type</a:t>
              </a:r>
              <a:r>
                <a:rPr lang="it-IT" sz="1400" dirty="0"/>
                <a:t>:</a:t>
              </a:r>
            </a:p>
            <a:p>
              <a:pPr marL="742950" lvl="0" indent="-285750" rtl="0">
                <a:spcBef>
                  <a:spcPts val="0"/>
                </a:spcBef>
                <a:spcAft>
                  <a:spcPts val="0"/>
                </a:spcAft>
                <a:buFont typeface="Arial" panose="020B0604020202020204" pitchFamily="34" charset="0"/>
                <a:buChar char="•"/>
              </a:pPr>
              <a:endParaRPr lang="it-IT" sz="1400" dirty="0"/>
            </a:p>
            <a:p>
              <a:pPr marL="742950" lvl="0" indent="-285750" rtl="0">
                <a:spcBef>
                  <a:spcPts val="0"/>
                </a:spcBef>
                <a:spcAft>
                  <a:spcPts val="0"/>
                </a:spcAft>
                <a:buFont typeface="Arial" panose="020B0604020202020204" pitchFamily="34" charset="0"/>
                <a:buChar char="•"/>
              </a:pPr>
              <a:endParaRPr lang="it-IT" sz="1400" dirty="0"/>
            </a:p>
            <a:p>
              <a:pPr marL="742950" lvl="0" indent="-285750" rtl="0">
                <a:spcBef>
                  <a:spcPts val="0"/>
                </a:spcBef>
                <a:spcAft>
                  <a:spcPts val="0"/>
                </a:spcAft>
                <a:buFont typeface="Arial" panose="020B0604020202020204" pitchFamily="34" charset="0"/>
                <a:buChar char="•"/>
              </a:pPr>
              <a:endParaRPr lang="it-IT" sz="1400" dirty="0"/>
            </a:p>
            <a:p>
              <a:pPr marL="742950" lvl="0" indent="-285750" rtl="0">
                <a:spcBef>
                  <a:spcPts val="0"/>
                </a:spcBef>
                <a:spcAft>
                  <a:spcPts val="0"/>
                </a:spcAft>
                <a:buFont typeface="Arial" panose="020B0604020202020204" pitchFamily="34" charset="0"/>
                <a:buChar char="•"/>
              </a:pPr>
              <a:r>
                <a:rPr lang="it-IT" sz="1400" dirty="0" err="1"/>
                <a:t>N</a:t>
              </a:r>
              <a:r>
                <a:rPr lang="it-IT" sz="1400" baseline="-25000" dirty="0" err="1"/>
                <a:t>sel</a:t>
              </a:r>
              <a:r>
                <a:rPr lang="it-IT" sz="1400" baseline="-25000" dirty="0"/>
                <a:t>  </a:t>
              </a:r>
              <a:r>
                <a:rPr lang="it-IT" sz="1400" dirty="0"/>
                <a:t>=</a:t>
              </a:r>
              <a:endParaRPr sz="1400" dirty="0"/>
            </a:p>
          </p:txBody>
        </p:sp>
        <p:sp>
          <p:nvSpPr>
            <p:cNvPr id="2" name="Parentesi graffa aperta 1">
              <a:extLst>
                <a:ext uri="{FF2B5EF4-FFF2-40B4-BE49-F238E27FC236}">
                  <a16:creationId xmlns:a16="http://schemas.microsoft.com/office/drawing/2014/main" id="{8ED5B5D7-5E29-401C-AC11-C9200441A487}"/>
                </a:ext>
              </a:extLst>
            </p:cNvPr>
            <p:cNvSpPr/>
            <p:nvPr/>
          </p:nvSpPr>
          <p:spPr>
            <a:xfrm>
              <a:off x="6806941" y="2235820"/>
              <a:ext cx="148855" cy="7646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3" name="CasellaDiTesto 2">
              <a:extLst>
                <a:ext uri="{FF2B5EF4-FFF2-40B4-BE49-F238E27FC236}">
                  <a16:creationId xmlns:a16="http://schemas.microsoft.com/office/drawing/2014/main" id="{5B29CFC8-4D87-4034-AB37-B5E2790A4E2F}"/>
                </a:ext>
              </a:extLst>
            </p:cNvPr>
            <p:cNvSpPr txBox="1"/>
            <p:nvPr/>
          </p:nvSpPr>
          <p:spPr>
            <a:xfrm>
              <a:off x="7018807" y="2292242"/>
              <a:ext cx="1561665" cy="307777"/>
            </a:xfrm>
            <a:prstGeom prst="rect">
              <a:avLst/>
            </a:prstGeom>
            <a:noFill/>
          </p:spPr>
          <p:txBody>
            <a:bodyPr wrap="square" rtlCol="0">
              <a:spAutoFit/>
            </a:bodyPr>
            <a:lstStyle/>
            <a:p>
              <a:r>
                <a:rPr lang="it-IT" sz="1400" dirty="0"/>
                <a:t>13 (for ak4)</a:t>
              </a:r>
            </a:p>
          </p:txBody>
        </p:sp>
        <p:sp>
          <p:nvSpPr>
            <p:cNvPr id="9" name="CasellaDiTesto 8">
              <a:extLst>
                <a:ext uri="{FF2B5EF4-FFF2-40B4-BE49-F238E27FC236}">
                  <a16:creationId xmlns:a16="http://schemas.microsoft.com/office/drawing/2014/main" id="{C9980D93-0341-4A0E-90B7-AA477986D7B3}"/>
                </a:ext>
              </a:extLst>
            </p:cNvPr>
            <p:cNvSpPr txBox="1"/>
            <p:nvPr/>
          </p:nvSpPr>
          <p:spPr>
            <a:xfrm>
              <a:off x="7018806" y="2692663"/>
              <a:ext cx="1561665" cy="307777"/>
            </a:xfrm>
            <a:prstGeom prst="rect">
              <a:avLst/>
            </a:prstGeom>
            <a:noFill/>
          </p:spPr>
          <p:txBody>
            <a:bodyPr wrap="square" rtlCol="0">
              <a:spAutoFit/>
            </a:bodyPr>
            <a:lstStyle/>
            <a:p>
              <a:r>
                <a:rPr lang="it-IT" sz="1400" dirty="0"/>
                <a:t>20 (for ak5, ak6)</a:t>
              </a:r>
            </a:p>
          </p:txBody>
        </p:sp>
        <p:sp>
          <p:nvSpPr>
            <p:cNvPr id="4" name="CasellaDiTesto 3">
              <a:extLst>
                <a:ext uri="{FF2B5EF4-FFF2-40B4-BE49-F238E27FC236}">
                  <a16:creationId xmlns:a16="http://schemas.microsoft.com/office/drawing/2014/main" id="{81D39B3A-4EBA-441A-B75A-5E3D34447C78}"/>
                </a:ext>
              </a:extLst>
            </p:cNvPr>
            <p:cNvSpPr txBox="1"/>
            <p:nvPr/>
          </p:nvSpPr>
          <p:spPr>
            <a:xfrm>
              <a:off x="7442792" y="1603847"/>
              <a:ext cx="1701208" cy="523220"/>
            </a:xfrm>
            <a:prstGeom prst="rect">
              <a:avLst/>
            </a:prstGeom>
            <a:noFill/>
          </p:spPr>
          <p:txBody>
            <a:bodyPr wrap="square" rtlCol="0">
              <a:spAutoFit/>
            </a:bodyPr>
            <a:lstStyle/>
            <a:p>
              <a:pPr algn="ctr"/>
              <a:r>
                <a:rPr lang="it-IT" sz="1400" dirty="0"/>
                <a:t>linear </a:t>
              </a:r>
            </a:p>
            <a:p>
              <a:pPr algn="ctr"/>
              <a:r>
                <a:rPr lang="it-IT" sz="1400" dirty="0"/>
                <a:t>(for </a:t>
              </a:r>
              <a:r>
                <a:rPr lang="it-IT" sz="1400" dirty="0" err="1"/>
                <a:t>all</a:t>
              </a:r>
              <a:r>
                <a:rPr lang="it-IT" sz="1400" dirty="0"/>
                <a:t> 3 </a:t>
              </a:r>
              <a:r>
                <a:rPr lang="it-IT" sz="1400" dirty="0" err="1"/>
                <a:t>subjects</a:t>
              </a:r>
              <a:r>
                <a:rPr lang="it-IT" sz="1400" dirty="0"/>
                <a:t>)</a:t>
              </a:r>
            </a:p>
          </p:txBody>
        </p:sp>
      </p:grpSp>
      <p:cxnSp>
        <p:nvCxnSpPr>
          <p:cNvPr id="8" name="Connettore diritto 7">
            <a:extLst>
              <a:ext uri="{FF2B5EF4-FFF2-40B4-BE49-F238E27FC236}">
                <a16:creationId xmlns:a16="http://schemas.microsoft.com/office/drawing/2014/main" id="{B82AF080-67E2-48B7-83E0-D31DB6226240}"/>
              </a:ext>
            </a:extLst>
          </p:cNvPr>
          <p:cNvCxnSpPr/>
          <p:nvPr/>
        </p:nvCxnSpPr>
        <p:spPr>
          <a:xfrm>
            <a:off x="1658679" y="1165195"/>
            <a:ext cx="0" cy="2977116"/>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0" name="CasellaDiTesto 9">
            <a:extLst>
              <a:ext uri="{FF2B5EF4-FFF2-40B4-BE49-F238E27FC236}">
                <a16:creationId xmlns:a16="http://schemas.microsoft.com/office/drawing/2014/main" id="{039FB1E2-349E-40D3-8D9A-21AFAE1B685C}"/>
              </a:ext>
            </a:extLst>
          </p:cNvPr>
          <p:cNvSpPr txBox="1"/>
          <p:nvPr/>
        </p:nvSpPr>
        <p:spPr>
          <a:xfrm>
            <a:off x="1052623" y="4476307"/>
            <a:ext cx="4599619" cy="276999"/>
          </a:xfrm>
          <a:prstGeom prst="rect">
            <a:avLst/>
          </a:prstGeom>
          <a:noFill/>
        </p:spPr>
        <p:txBody>
          <a:bodyPr wrap="square" rtlCol="0">
            <a:spAutoFit/>
          </a:bodyPr>
          <a:lstStyle/>
          <a:p>
            <a:r>
              <a:rPr lang="it-IT" sz="1200" dirty="0"/>
              <a:t>Class </a:t>
            </a:r>
            <a:r>
              <a:rPr lang="it-IT" sz="1200" dirty="0" err="1"/>
              <a:t>errors</a:t>
            </a:r>
            <a:r>
              <a:rPr lang="it-IT" sz="1200" dirty="0"/>
              <a:t> - ak4</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51557"/>
            <a:ext cx="7118527"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a:t>Fisher score – ak6</a:t>
            </a:r>
            <a:endParaRPr dirty="0"/>
          </a:p>
        </p:txBody>
      </p:sp>
      <p:sp>
        <p:nvSpPr>
          <p:cNvPr id="7" name="CasellaDiTesto 6">
            <a:extLst>
              <a:ext uri="{FF2B5EF4-FFF2-40B4-BE49-F238E27FC236}">
                <a16:creationId xmlns:a16="http://schemas.microsoft.com/office/drawing/2014/main" id="{8A6BE6B9-E52D-444A-B664-055AE3B88933}"/>
              </a:ext>
            </a:extLst>
          </p:cNvPr>
          <p:cNvSpPr txBox="1"/>
          <p:nvPr/>
        </p:nvSpPr>
        <p:spPr>
          <a:xfrm>
            <a:off x="5760308" y="1584287"/>
            <a:ext cx="3132232" cy="738664"/>
          </a:xfrm>
          <a:prstGeom prst="rect">
            <a:avLst/>
          </a:prstGeom>
          <a:noFill/>
        </p:spPr>
        <p:txBody>
          <a:bodyPr wrap="square" rtlCol="0">
            <a:spAutoFit/>
          </a:bodyPr>
          <a:lstStyle/>
          <a:p>
            <a:r>
              <a:rPr lang="it-IT" sz="1400" dirty="0" err="1">
                <a:latin typeface="Courier New" panose="02070309020205020404" pitchFamily="49" charset="0"/>
                <a:ea typeface="Cambria" panose="02040503050406030204" pitchFamily="18" charset="0"/>
                <a:cs typeface="Courier New" panose="02070309020205020404" pitchFamily="49" charset="0"/>
              </a:rPr>
              <a:t>rankfeat</a:t>
            </a:r>
            <a:r>
              <a:rPr lang="it-IT" sz="1400" dirty="0"/>
              <a:t> on 75% (re-training on </a:t>
            </a:r>
            <a:r>
              <a:rPr lang="it-IT" sz="1400" dirty="0" err="1"/>
              <a:t>train+validation</a:t>
            </a:r>
            <a:r>
              <a:rPr lang="it-IT" sz="1400" dirty="0"/>
              <a:t>) </a:t>
            </a:r>
          </a:p>
          <a:p>
            <a:endParaRPr lang="it-IT" sz="1400" dirty="0"/>
          </a:p>
        </p:txBody>
      </p:sp>
      <p:pic>
        <p:nvPicPr>
          <p:cNvPr id="2052" name="Picture 4" descr="https://lh3.googleusercontent.com/jq2pf5uXTEz7C_RotmUOR0hNrfEEVe7XAhF3PV2AbAQRi1kSGBFkZsx94_7bTHLY3scDrXJ3SrutuaDZbNH7GsjFPEdZ9pu3eGqA7vMDKjafZ1TGZ8SeLPjH4YBvBo7I23-4k-JMGAI">
            <a:extLst>
              <a:ext uri="{FF2B5EF4-FFF2-40B4-BE49-F238E27FC236}">
                <a16:creationId xmlns:a16="http://schemas.microsoft.com/office/drawing/2014/main" id="{73204CF3-2104-429E-ADC5-8063408A28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413" y="1120140"/>
            <a:ext cx="4480560" cy="3360420"/>
          </a:xfrm>
          <a:prstGeom prst="rect">
            <a:avLst/>
          </a:prstGeom>
          <a:noFill/>
          <a:extLst>
            <a:ext uri="{909E8E84-426E-40DD-AFC4-6F175D3DCCD1}">
              <a14:hiddenFill xmlns:a14="http://schemas.microsoft.com/office/drawing/2010/main">
                <a:solidFill>
                  <a:srgbClr val="FFFFFF"/>
                </a:solidFill>
              </a14:hiddenFill>
            </a:ext>
          </a:extLst>
        </p:spPr>
      </p:pic>
      <p:sp>
        <p:nvSpPr>
          <p:cNvPr id="11" name="CasellaDiTesto 10">
            <a:extLst>
              <a:ext uri="{FF2B5EF4-FFF2-40B4-BE49-F238E27FC236}">
                <a16:creationId xmlns:a16="http://schemas.microsoft.com/office/drawing/2014/main" id="{E5FCBD4D-FBDD-4CEC-BBD5-57DA8A6D1011}"/>
              </a:ext>
            </a:extLst>
          </p:cNvPr>
          <p:cNvSpPr txBox="1"/>
          <p:nvPr/>
        </p:nvSpPr>
        <p:spPr>
          <a:xfrm>
            <a:off x="6487721" y="2571750"/>
            <a:ext cx="2594610" cy="1169551"/>
          </a:xfrm>
          <a:prstGeom prst="rect">
            <a:avLst/>
          </a:prstGeom>
          <a:noFill/>
        </p:spPr>
        <p:txBody>
          <a:bodyPr wrap="square" rtlCol="0">
            <a:spAutoFit/>
          </a:bodyPr>
          <a:lstStyle/>
          <a:p>
            <a:r>
              <a:rPr lang="it-IT" sz="1400" dirty="0"/>
              <a:t>The </a:t>
            </a:r>
            <a:r>
              <a:rPr lang="it-IT" sz="1400" dirty="0" err="1"/>
              <a:t>most</a:t>
            </a:r>
            <a:r>
              <a:rPr lang="it-IT" sz="1400" dirty="0"/>
              <a:t> </a:t>
            </a:r>
            <a:r>
              <a:rPr lang="it-IT" sz="1400" dirty="0" err="1"/>
              <a:t>discrimant</a:t>
            </a:r>
            <a:r>
              <a:rPr lang="it-IT" sz="1400" dirty="0"/>
              <a:t> features </a:t>
            </a:r>
            <a:r>
              <a:rPr lang="it-IT" sz="1400" dirty="0" err="1"/>
              <a:t>appear</a:t>
            </a:r>
            <a:r>
              <a:rPr lang="it-IT" sz="1400" dirty="0"/>
              <a:t> to be in the mu band, for </a:t>
            </a:r>
            <a:r>
              <a:rPr lang="it-IT" sz="1400" dirty="0" err="1"/>
              <a:t>channels</a:t>
            </a:r>
            <a:r>
              <a:rPr lang="it-IT" sz="1400" dirty="0"/>
              <a:t>: C1, C3, CP1,CP3</a:t>
            </a:r>
          </a:p>
          <a:p>
            <a:endParaRPr lang="it-IT" sz="1400" dirty="0"/>
          </a:p>
        </p:txBody>
      </p:sp>
      <p:sp>
        <p:nvSpPr>
          <p:cNvPr id="16" name="Freccia a destra 1">
            <a:extLst>
              <a:ext uri="{FF2B5EF4-FFF2-40B4-BE49-F238E27FC236}">
                <a16:creationId xmlns:a16="http://schemas.microsoft.com/office/drawing/2014/main" id="{55AC3DE3-360F-477E-A416-1002EAF5E8F2}"/>
              </a:ext>
            </a:extLst>
          </p:cNvPr>
          <p:cNvSpPr/>
          <p:nvPr/>
        </p:nvSpPr>
        <p:spPr>
          <a:xfrm>
            <a:off x="6024674" y="2697043"/>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2763408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51557"/>
            <a:ext cx="7820276"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err="1"/>
              <a:t>Metrics</a:t>
            </a:r>
            <a:r>
              <a:rPr lang="it-IT" dirty="0"/>
              <a:t> for </a:t>
            </a:r>
            <a:r>
              <a:rPr lang="it-IT" dirty="0" err="1"/>
              <a:t>capability</a:t>
            </a:r>
            <a:r>
              <a:rPr lang="it-IT" dirty="0"/>
              <a:t> </a:t>
            </a:r>
            <a:r>
              <a:rPr lang="it-IT" dirty="0" err="1"/>
              <a:t>assessment</a:t>
            </a:r>
            <a:r>
              <a:rPr lang="it-IT" dirty="0"/>
              <a:t>: ROC </a:t>
            </a:r>
            <a:r>
              <a:rPr lang="it-IT" dirty="0" err="1"/>
              <a:t>curves</a:t>
            </a:r>
            <a:endParaRPr dirty="0"/>
          </a:p>
        </p:txBody>
      </p:sp>
      <p:pic>
        <p:nvPicPr>
          <p:cNvPr id="3074" name="Picture 2" descr="https://lh6.googleusercontent.com/9ZoeD1UPBPt2ett2yRpe3nUvCDNLE1TnK2S034QS0tr7szcbLPmAxvWwIK0l9u--6y1i1uqQov77pETHUvmB8dV1nBWbrZzarWu3EKLtRTM8m7tanlj15SUCEnjozU4M3JJHqNT_B38">
            <a:extLst>
              <a:ext uri="{FF2B5EF4-FFF2-40B4-BE49-F238E27FC236}">
                <a16:creationId xmlns:a16="http://schemas.microsoft.com/office/drawing/2014/main" id="{A5A67BD3-0D8B-4B6E-9CA6-D559B5C713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026" y="1390716"/>
            <a:ext cx="2887984" cy="216598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lh5.googleusercontent.com/yWDtQ-c8PD1Eppo8nP76rLrMAE_fA9Xc7TvaGmWOObroY93mejtpZZMdUuNGe6SxbVVgsYIButZ7Xl9AeOKdLjS6_OsIvwMqWpwzhQ2TaFYiTqEOR-kJOrpHGcu4eBZK3P4YopChVZU">
            <a:extLst>
              <a:ext uri="{FF2B5EF4-FFF2-40B4-BE49-F238E27FC236}">
                <a16:creationId xmlns:a16="http://schemas.microsoft.com/office/drawing/2014/main" id="{5015DAFA-B47F-4682-89C6-F901A482EF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3793" y="1390715"/>
            <a:ext cx="2887984" cy="216598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lh5.googleusercontent.com/OYojtOL2n0TXbSBuRhk3ywWpIWrafTJpooSrZ3sPE3AWMGJpORmiZE_ERpUClPWrT4iqEQFjKgHNYVmDAJvEQQEH7Rht0heMJvJ0v40yGgnexoJGIo1HTOFTFISSSbeFfhE1A5VsYbU">
            <a:extLst>
              <a:ext uri="{FF2B5EF4-FFF2-40B4-BE49-F238E27FC236}">
                <a16:creationId xmlns:a16="http://schemas.microsoft.com/office/drawing/2014/main" id="{2CFB0873-6A45-402A-BE6D-DF54A65D70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6016" y="1383151"/>
            <a:ext cx="2887984" cy="2165988"/>
          </a:xfrm>
          <a:prstGeom prst="rect">
            <a:avLst/>
          </a:prstGeom>
          <a:noFill/>
          <a:extLst>
            <a:ext uri="{909E8E84-426E-40DD-AFC4-6F175D3DCCD1}">
              <a14:hiddenFill xmlns:a14="http://schemas.microsoft.com/office/drawing/2010/main">
                <a:solidFill>
                  <a:srgbClr val="FFFFFF"/>
                </a:solidFill>
              </a14:hiddenFill>
            </a:ext>
          </a:extLst>
        </p:spPr>
      </p:pic>
      <p:sp>
        <p:nvSpPr>
          <p:cNvPr id="2" name="CasellaDiTesto 1">
            <a:extLst>
              <a:ext uri="{FF2B5EF4-FFF2-40B4-BE49-F238E27FC236}">
                <a16:creationId xmlns:a16="http://schemas.microsoft.com/office/drawing/2014/main" id="{821D26C1-8A1D-4E35-8F24-57D6453DDBDF}"/>
              </a:ext>
            </a:extLst>
          </p:cNvPr>
          <p:cNvSpPr txBox="1"/>
          <p:nvPr/>
        </p:nvSpPr>
        <p:spPr>
          <a:xfrm>
            <a:off x="1325183" y="3594185"/>
            <a:ext cx="1474470" cy="307777"/>
          </a:xfrm>
          <a:prstGeom prst="rect">
            <a:avLst/>
          </a:prstGeom>
          <a:noFill/>
        </p:spPr>
        <p:txBody>
          <a:bodyPr wrap="square" rtlCol="0">
            <a:spAutoFit/>
          </a:bodyPr>
          <a:lstStyle/>
          <a:p>
            <a:r>
              <a:rPr lang="it-IT" sz="1400" dirty="0"/>
              <a:t>ak4</a:t>
            </a:r>
          </a:p>
        </p:txBody>
      </p:sp>
      <p:sp>
        <p:nvSpPr>
          <p:cNvPr id="9" name="CasellaDiTesto 8">
            <a:extLst>
              <a:ext uri="{FF2B5EF4-FFF2-40B4-BE49-F238E27FC236}">
                <a16:creationId xmlns:a16="http://schemas.microsoft.com/office/drawing/2014/main" id="{8816A0D8-3817-4C55-82B9-216301FF7A3E}"/>
              </a:ext>
            </a:extLst>
          </p:cNvPr>
          <p:cNvSpPr txBox="1"/>
          <p:nvPr/>
        </p:nvSpPr>
        <p:spPr>
          <a:xfrm>
            <a:off x="4438650" y="3627416"/>
            <a:ext cx="1474470" cy="307777"/>
          </a:xfrm>
          <a:prstGeom prst="rect">
            <a:avLst/>
          </a:prstGeom>
          <a:noFill/>
        </p:spPr>
        <p:txBody>
          <a:bodyPr wrap="square" rtlCol="0">
            <a:spAutoFit/>
          </a:bodyPr>
          <a:lstStyle/>
          <a:p>
            <a:r>
              <a:rPr lang="it-IT" sz="1400" dirty="0"/>
              <a:t>ak5</a:t>
            </a:r>
          </a:p>
        </p:txBody>
      </p:sp>
      <p:sp>
        <p:nvSpPr>
          <p:cNvPr id="10" name="CasellaDiTesto 9">
            <a:extLst>
              <a:ext uri="{FF2B5EF4-FFF2-40B4-BE49-F238E27FC236}">
                <a16:creationId xmlns:a16="http://schemas.microsoft.com/office/drawing/2014/main" id="{01625D70-FBC0-4E6E-9B96-1BDE5061341F}"/>
              </a:ext>
            </a:extLst>
          </p:cNvPr>
          <p:cNvSpPr txBox="1"/>
          <p:nvPr/>
        </p:nvSpPr>
        <p:spPr>
          <a:xfrm>
            <a:off x="7460873" y="3594185"/>
            <a:ext cx="1474470" cy="307777"/>
          </a:xfrm>
          <a:prstGeom prst="rect">
            <a:avLst/>
          </a:prstGeom>
          <a:noFill/>
        </p:spPr>
        <p:txBody>
          <a:bodyPr wrap="square" rtlCol="0">
            <a:spAutoFit/>
          </a:bodyPr>
          <a:lstStyle/>
          <a:p>
            <a:r>
              <a:rPr lang="it-IT" sz="1400" dirty="0"/>
              <a:t>ak6</a:t>
            </a:r>
          </a:p>
        </p:txBody>
      </p:sp>
      <p:sp>
        <p:nvSpPr>
          <p:cNvPr id="11" name="Freccia a destra 1">
            <a:extLst>
              <a:ext uri="{FF2B5EF4-FFF2-40B4-BE49-F238E27FC236}">
                <a16:creationId xmlns:a16="http://schemas.microsoft.com/office/drawing/2014/main" id="{34689733-952F-4C2D-962D-F5F06784A0D9}"/>
              </a:ext>
            </a:extLst>
          </p:cNvPr>
          <p:cNvSpPr/>
          <p:nvPr/>
        </p:nvSpPr>
        <p:spPr>
          <a:xfrm>
            <a:off x="1456388" y="4477022"/>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CasellaDiTesto 2">
            <a:extLst>
              <a:ext uri="{FF2B5EF4-FFF2-40B4-BE49-F238E27FC236}">
                <a16:creationId xmlns:a16="http://schemas.microsoft.com/office/drawing/2014/main" id="{24D224AB-A173-47E9-8BFD-0071FEB647EC}"/>
              </a:ext>
            </a:extLst>
          </p:cNvPr>
          <p:cNvSpPr txBox="1"/>
          <p:nvPr/>
        </p:nvSpPr>
        <p:spPr>
          <a:xfrm>
            <a:off x="2062418" y="4426439"/>
            <a:ext cx="5954233" cy="307777"/>
          </a:xfrm>
          <a:prstGeom prst="rect">
            <a:avLst/>
          </a:prstGeom>
          <a:noFill/>
        </p:spPr>
        <p:txBody>
          <a:bodyPr wrap="square" rtlCol="0">
            <a:spAutoFit/>
          </a:bodyPr>
          <a:lstStyle/>
          <a:p>
            <a:r>
              <a:rPr lang="it-IT" sz="1400" dirty="0" err="1"/>
              <a:t>Only</a:t>
            </a:r>
            <a:r>
              <a:rPr lang="it-IT" sz="1400" dirty="0"/>
              <a:t> the decoder for </a:t>
            </a:r>
            <a:r>
              <a:rPr lang="it-IT" sz="1400" dirty="0" err="1"/>
              <a:t>subject</a:t>
            </a:r>
            <a:r>
              <a:rPr lang="it-IT" sz="1400" dirty="0"/>
              <a:t> ak6 shows a </a:t>
            </a:r>
            <a:r>
              <a:rPr lang="it-IT" sz="1400" dirty="0" err="1"/>
              <a:t>good</a:t>
            </a:r>
            <a:r>
              <a:rPr lang="it-IT" sz="1400" dirty="0"/>
              <a:t> performance</a:t>
            </a:r>
          </a:p>
        </p:txBody>
      </p:sp>
    </p:spTree>
    <p:extLst>
      <p:ext uri="{BB962C8B-B14F-4D97-AF65-F5344CB8AC3E}">
        <p14:creationId xmlns:p14="http://schemas.microsoft.com/office/powerpoint/2010/main" val="1375187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351770"/>
            <a:ext cx="7820276"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err="1"/>
              <a:t>Metrics</a:t>
            </a:r>
            <a:r>
              <a:rPr lang="it-IT" dirty="0"/>
              <a:t> for </a:t>
            </a:r>
            <a:r>
              <a:rPr lang="it-IT" dirty="0" err="1"/>
              <a:t>capability</a:t>
            </a:r>
            <a:r>
              <a:rPr lang="it-IT" dirty="0"/>
              <a:t> </a:t>
            </a:r>
            <a:r>
              <a:rPr lang="it-IT" dirty="0" err="1"/>
              <a:t>assessment</a:t>
            </a:r>
            <a:r>
              <a:rPr lang="it-IT" dirty="0"/>
              <a:t>: class </a:t>
            </a:r>
            <a:r>
              <a:rPr lang="it-IT" dirty="0" err="1"/>
              <a:t>error</a:t>
            </a:r>
            <a:r>
              <a:rPr lang="it-IT" dirty="0"/>
              <a:t> and </a:t>
            </a:r>
            <a:r>
              <a:rPr lang="it-IT" dirty="0" err="1"/>
              <a:t>confusion</a:t>
            </a:r>
            <a:r>
              <a:rPr lang="it-IT" dirty="0"/>
              <a:t> </a:t>
            </a:r>
            <a:r>
              <a:rPr lang="it-IT" dirty="0" err="1"/>
              <a:t>matrix</a:t>
            </a:r>
            <a:endParaRPr dirty="0"/>
          </a:p>
        </p:txBody>
      </p:sp>
      <p:sp>
        <p:nvSpPr>
          <p:cNvPr id="2" name="CasellaDiTesto 1">
            <a:extLst>
              <a:ext uri="{FF2B5EF4-FFF2-40B4-BE49-F238E27FC236}">
                <a16:creationId xmlns:a16="http://schemas.microsoft.com/office/drawing/2014/main" id="{821D26C1-8A1D-4E35-8F24-57D6453DDBDF}"/>
              </a:ext>
            </a:extLst>
          </p:cNvPr>
          <p:cNvSpPr txBox="1"/>
          <p:nvPr/>
        </p:nvSpPr>
        <p:spPr>
          <a:xfrm>
            <a:off x="1914466" y="1616795"/>
            <a:ext cx="1474470" cy="1384995"/>
          </a:xfrm>
          <a:prstGeom prst="rect">
            <a:avLst/>
          </a:prstGeom>
          <a:noFill/>
        </p:spPr>
        <p:txBody>
          <a:bodyPr wrap="square" rtlCol="0">
            <a:spAutoFit/>
          </a:bodyPr>
          <a:lstStyle/>
          <a:p>
            <a:endParaRPr lang="it-IT" sz="1400" dirty="0"/>
          </a:p>
          <a:p>
            <a:r>
              <a:rPr lang="it-IT" sz="1400" dirty="0"/>
              <a:t>	</a:t>
            </a:r>
          </a:p>
          <a:p>
            <a:r>
              <a:rPr lang="it-IT" sz="1400" dirty="0"/>
              <a:t>ak4    </a:t>
            </a:r>
          </a:p>
          <a:p>
            <a:endParaRPr lang="it-IT" sz="1400" dirty="0"/>
          </a:p>
          <a:p>
            <a:endParaRPr lang="it-IT" sz="1400" dirty="0"/>
          </a:p>
          <a:p>
            <a:r>
              <a:rPr lang="it-IT" sz="1400" dirty="0"/>
              <a:t> </a:t>
            </a:r>
          </a:p>
        </p:txBody>
      </p:sp>
      <p:sp>
        <p:nvSpPr>
          <p:cNvPr id="3" name="Parentesi graffa aperta 2">
            <a:extLst>
              <a:ext uri="{FF2B5EF4-FFF2-40B4-BE49-F238E27FC236}">
                <a16:creationId xmlns:a16="http://schemas.microsoft.com/office/drawing/2014/main" id="{18FBB3E8-16F2-455E-B461-34366A471A11}"/>
              </a:ext>
            </a:extLst>
          </p:cNvPr>
          <p:cNvSpPr/>
          <p:nvPr/>
        </p:nvSpPr>
        <p:spPr>
          <a:xfrm>
            <a:off x="2405557" y="1616795"/>
            <a:ext cx="182880" cy="11252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4" name="CasellaDiTesto 3">
            <a:extLst>
              <a:ext uri="{FF2B5EF4-FFF2-40B4-BE49-F238E27FC236}">
                <a16:creationId xmlns:a16="http://schemas.microsoft.com/office/drawing/2014/main" id="{C8CDDF3D-6BDD-49C6-B5CC-FD4452A37D09}"/>
              </a:ext>
            </a:extLst>
          </p:cNvPr>
          <p:cNvSpPr txBox="1"/>
          <p:nvPr/>
        </p:nvSpPr>
        <p:spPr>
          <a:xfrm>
            <a:off x="2651700" y="1722474"/>
            <a:ext cx="1795075" cy="307777"/>
          </a:xfrm>
          <a:prstGeom prst="rect">
            <a:avLst/>
          </a:prstGeom>
          <a:noFill/>
        </p:spPr>
        <p:txBody>
          <a:bodyPr wrap="square" rtlCol="0">
            <a:spAutoFit/>
          </a:bodyPr>
          <a:lstStyle/>
          <a:p>
            <a:r>
              <a:rPr lang="it-IT" sz="1400" dirty="0"/>
              <a:t>class </a:t>
            </a:r>
            <a:r>
              <a:rPr lang="it-IT" sz="1400" dirty="0" err="1"/>
              <a:t>error</a:t>
            </a:r>
            <a:r>
              <a:rPr lang="it-IT" sz="1400" dirty="0"/>
              <a:t>: 0.362 </a:t>
            </a:r>
          </a:p>
        </p:txBody>
      </p:sp>
      <p:graphicFrame>
        <p:nvGraphicFramePr>
          <p:cNvPr id="5" name="Tabella 4">
            <a:extLst>
              <a:ext uri="{FF2B5EF4-FFF2-40B4-BE49-F238E27FC236}">
                <a16:creationId xmlns:a16="http://schemas.microsoft.com/office/drawing/2014/main" id="{95F47B4A-46AC-469D-BEF9-8F7BF7A1D912}"/>
              </a:ext>
            </a:extLst>
          </p:cNvPr>
          <p:cNvGraphicFramePr>
            <a:graphicFrameLocks noGrp="1"/>
          </p:cNvGraphicFramePr>
          <p:nvPr>
            <p:extLst>
              <p:ext uri="{D42A27DB-BD31-4B8C-83A1-F6EECF244321}">
                <p14:modId xmlns:p14="http://schemas.microsoft.com/office/powerpoint/2010/main" val="2441106489"/>
              </p:ext>
            </p:extLst>
          </p:nvPr>
        </p:nvGraphicFramePr>
        <p:xfrm>
          <a:off x="3680181" y="2135930"/>
          <a:ext cx="643529" cy="518160"/>
        </p:xfrm>
        <a:graphic>
          <a:graphicData uri="http://schemas.openxmlformats.org/drawingml/2006/table">
            <a:tbl>
              <a:tblPr firstRow="1" bandRow="1">
                <a:tableStyleId>{5C22544A-7EE6-4342-B048-85BDC9FD1C3A}</a:tableStyleId>
              </a:tblPr>
              <a:tblGrid>
                <a:gridCol w="327377">
                  <a:extLst>
                    <a:ext uri="{9D8B030D-6E8A-4147-A177-3AD203B41FA5}">
                      <a16:colId xmlns:a16="http://schemas.microsoft.com/office/drawing/2014/main" val="3120752883"/>
                    </a:ext>
                  </a:extLst>
                </a:gridCol>
                <a:gridCol w="316152">
                  <a:extLst>
                    <a:ext uri="{9D8B030D-6E8A-4147-A177-3AD203B41FA5}">
                      <a16:colId xmlns:a16="http://schemas.microsoft.com/office/drawing/2014/main" val="1951986274"/>
                    </a:ext>
                  </a:extLst>
                </a:gridCol>
              </a:tblGrid>
              <a:tr h="250918">
                <a:tc>
                  <a:txBody>
                    <a:bodyPr/>
                    <a:lstStyle/>
                    <a:p>
                      <a:pPr algn="ctr"/>
                      <a:r>
                        <a:rPr lang="it-IT" sz="1100" b="0" dirty="0">
                          <a:solidFill>
                            <a:schemeClr val="tx1"/>
                          </a:solidFill>
                        </a:rPr>
                        <a:t>574</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100" b="0" dirty="0">
                          <a:solidFill>
                            <a:schemeClr val="tx1"/>
                          </a:solidFill>
                        </a:rPr>
                        <a:t>63</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4138200"/>
                  </a:ext>
                </a:extLst>
              </a:tr>
              <a:tr h="250918">
                <a:tc>
                  <a:txBody>
                    <a:bodyPr/>
                    <a:lstStyle/>
                    <a:p>
                      <a:pPr algn="ctr"/>
                      <a:r>
                        <a:rPr lang="it-IT" sz="1100" dirty="0">
                          <a:solidFill>
                            <a:schemeClr val="tx1"/>
                          </a:solidFill>
                        </a:rPr>
                        <a:t>239</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100" dirty="0">
                          <a:solidFill>
                            <a:schemeClr val="tx1"/>
                          </a:solidFill>
                        </a:rPr>
                        <a:t>144</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57407252"/>
                  </a:ext>
                </a:extLst>
              </a:tr>
            </a:tbl>
          </a:graphicData>
        </a:graphic>
      </p:graphicFrame>
      <p:sp>
        <p:nvSpPr>
          <p:cNvPr id="6" name="CasellaDiTesto 5">
            <a:extLst>
              <a:ext uri="{FF2B5EF4-FFF2-40B4-BE49-F238E27FC236}">
                <a16:creationId xmlns:a16="http://schemas.microsoft.com/office/drawing/2014/main" id="{8B4122C0-C4C7-45F9-A547-5BCFE139448D}"/>
              </a:ext>
            </a:extLst>
          </p:cNvPr>
          <p:cNvSpPr txBox="1"/>
          <p:nvPr/>
        </p:nvSpPr>
        <p:spPr>
          <a:xfrm>
            <a:off x="2664181" y="2130870"/>
            <a:ext cx="1016000" cy="523220"/>
          </a:xfrm>
          <a:prstGeom prst="rect">
            <a:avLst/>
          </a:prstGeom>
          <a:noFill/>
        </p:spPr>
        <p:txBody>
          <a:bodyPr wrap="square" rtlCol="0">
            <a:spAutoFit/>
          </a:bodyPr>
          <a:lstStyle/>
          <a:p>
            <a:r>
              <a:rPr lang="it-IT" sz="1400" dirty="0" err="1"/>
              <a:t>confusion</a:t>
            </a:r>
            <a:r>
              <a:rPr lang="it-IT" sz="1400" dirty="0"/>
              <a:t> </a:t>
            </a:r>
            <a:r>
              <a:rPr lang="it-IT" sz="1400" dirty="0" err="1"/>
              <a:t>matrix</a:t>
            </a:r>
            <a:r>
              <a:rPr lang="it-IT" sz="1400" dirty="0"/>
              <a:t>:</a:t>
            </a:r>
          </a:p>
        </p:txBody>
      </p:sp>
      <p:sp>
        <p:nvSpPr>
          <p:cNvPr id="13" name="CasellaDiTesto 12">
            <a:extLst>
              <a:ext uri="{FF2B5EF4-FFF2-40B4-BE49-F238E27FC236}">
                <a16:creationId xmlns:a16="http://schemas.microsoft.com/office/drawing/2014/main" id="{62466DC0-95D7-4554-91AB-AA92AF7CC6AB}"/>
              </a:ext>
            </a:extLst>
          </p:cNvPr>
          <p:cNvSpPr txBox="1"/>
          <p:nvPr/>
        </p:nvSpPr>
        <p:spPr>
          <a:xfrm>
            <a:off x="4855221" y="1633727"/>
            <a:ext cx="1474470" cy="1384995"/>
          </a:xfrm>
          <a:prstGeom prst="rect">
            <a:avLst/>
          </a:prstGeom>
          <a:noFill/>
        </p:spPr>
        <p:txBody>
          <a:bodyPr wrap="square" rtlCol="0">
            <a:spAutoFit/>
          </a:bodyPr>
          <a:lstStyle/>
          <a:p>
            <a:endParaRPr lang="it-IT" sz="1400" dirty="0"/>
          </a:p>
          <a:p>
            <a:r>
              <a:rPr lang="it-IT" sz="1400" dirty="0"/>
              <a:t>	</a:t>
            </a:r>
          </a:p>
          <a:p>
            <a:r>
              <a:rPr lang="it-IT" sz="1400" dirty="0"/>
              <a:t>ak5    </a:t>
            </a:r>
          </a:p>
          <a:p>
            <a:endParaRPr lang="it-IT" sz="1400" dirty="0"/>
          </a:p>
          <a:p>
            <a:endParaRPr lang="it-IT" sz="1400" dirty="0"/>
          </a:p>
          <a:p>
            <a:r>
              <a:rPr lang="it-IT" sz="1400" dirty="0"/>
              <a:t> </a:t>
            </a:r>
          </a:p>
        </p:txBody>
      </p:sp>
      <p:sp>
        <p:nvSpPr>
          <p:cNvPr id="14" name="Parentesi graffa aperta 13">
            <a:extLst>
              <a:ext uri="{FF2B5EF4-FFF2-40B4-BE49-F238E27FC236}">
                <a16:creationId xmlns:a16="http://schemas.microsoft.com/office/drawing/2014/main" id="{DE062596-A24D-4C57-9C4A-4CE95EFB24A5}"/>
              </a:ext>
            </a:extLst>
          </p:cNvPr>
          <p:cNvSpPr/>
          <p:nvPr/>
        </p:nvSpPr>
        <p:spPr>
          <a:xfrm>
            <a:off x="5346312" y="1633727"/>
            <a:ext cx="182880" cy="11252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5" name="CasellaDiTesto 14">
            <a:extLst>
              <a:ext uri="{FF2B5EF4-FFF2-40B4-BE49-F238E27FC236}">
                <a16:creationId xmlns:a16="http://schemas.microsoft.com/office/drawing/2014/main" id="{6654CB97-8369-482D-B34C-5018A2AE3C22}"/>
              </a:ext>
            </a:extLst>
          </p:cNvPr>
          <p:cNvSpPr txBox="1"/>
          <p:nvPr/>
        </p:nvSpPr>
        <p:spPr>
          <a:xfrm>
            <a:off x="5592455" y="1739406"/>
            <a:ext cx="1795075" cy="307777"/>
          </a:xfrm>
          <a:prstGeom prst="rect">
            <a:avLst/>
          </a:prstGeom>
          <a:noFill/>
        </p:spPr>
        <p:txBody>
          <a:bodyPr wrap="square" rtlCol="0">
            <a:spAutoFit/>
          </a:bodyPr>
          <a:lstStyle/>
          <a:p>
            <a:r>
              <a:rPr lang="it-IT" sz="1400" dirty="0"/>
              <a:t>class </a:t>
            </a:r>
            <a:r>
              <a:rPr lang="it-IT" sz="1400" dirty="0" err="1"/>
              <a:t>error</a:t>
            </a:r>
            <a:r>
              <a:rPr lang="it-IT" sz="1400" dirty="0"/>
              <a:t>: 0.463 </a:t>
            </a:r>
          </a:p>
        </p:txBody>
      </p:sp>
      <p:graphicFrame>
        <p:nvGraphicFramePr>
          <p:cNvPr id="16" name="Tabella 15">
            <a:extLst>
              <a:ext uri="{FF2B5EF4-FFF2-40B4-BE49-F238E27FC236}">
                <a16:creationId xmlns:a16="http://schemas.microsoft.com/office/drawing/2014/main" id="{8BA5A94A-4C89-4D28-B030-7BF0AE427AEB}"/>
              </a:ext>
            </a:extLst>
          </p:cNvPr>
          <p:cNvGraphicFramePr>
            <a:graphicFrameLocks noGrp="1"/>
          </p:cNvGraphicFramePr>
          <p:nvPr>
            <p:extLst>
              <p:ext uri="{D42A27DB-BD31-4B8C-83A1-F6EECF244321}">
                <p14:modId xmlns:p14="http://schemas.microsoft.com/office/powerpoint/2010/main" val="2914575856"/>
              </p:ext>
            </p:extLst>
          </p:nvPr>
        </p:nvGraphicFramePr>
        <p:xfrm>
          <a:off x="6620936" y="2152862"/>
          <a:ext cx="643529" cy="518160"/>
        </p:xfrm>
        <a:graphic>
          <a:graphicData uri="http://schemas.openxmlformats.org/drawingml/2006/table">
            <a:tbl>
              <a:tblPr firstRow="1" bandRow="1">
                <a:tableStyleId>{5C22544A-7EE6-4342-B048-85BDC9FD1C3A}</a:tableStyleId>
              </a:tblPr>
              <a:tblGrid>
                <a:gridCol w="327377">
                  <a:extLst>
                    <a:ext uri="{9D8B030D-6E8A-4147-A177-3AD203B41FA5}">
                      <a16:colId xmlns:a16="http://schemas.microsoft.com/office/drawing/2014/main" val="3120752883"/>
                    </a:ext>
                  </a:extLst>
                </a:gridCol>
                <a:gridCol w="316152">
                  <a:extLst>
                    <a:ext uri="{9D8B030D-6E8A-4147-A177-3AD203B41FA5}">
                      <a16:colId xmlns:a16="http://schemas.microsoft.com/office/drawing/2014/main" val="1951986274"/>
                    </a:ext>
                  </a:extLst>
                </a:gridCol>
              </a:tblGrid>
              <a:tr h="250918">
                <a:tc>
                  <a:txBody>
                    <a:bodyPr/>
                    <a:lstStyle/>
                    <a:p>
                      <a:pPr algn="ctr"/>
                      <a:r>
                        <a:rPr lang="it-IT" sz="1100" b="0" dirty="0">
                          <a:solidFill>
                            <a:schemeClr val="tx1"/>
                          </a:solidFill>
                        </a:rPr>
                        <a:t>316</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100" b="0" dirty="0">
                          <a:solidFill>
                            <a:schemeClr val="tx1"/>
                          </a:solidFill>
                        </a:rPr>
                        <a:t>194</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4138200"/>
                  </a:ext>
                </a:extLst>
              </a:tr>
              <a:tr h="250918">
                <a:tc>
                  <a:txBody>
                    <a:bodyPr/>
                    <a:lstStyle/>
                    <a:p>
                      <a:pPr algn="ctr"/>
                      <a:r>
                        <a:rPr lang="it-IT" sz="1100" dirty="0">
                          <a:solidFill>
                            <a:schemeClr val="tx1"/>
                          </a:solidFill>
                        </a:rPr>
                        <a:t>278</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100" dirty="0">
                          <a:solidFill>
                            <a:schemeClr val="tx1"/>
                          </a:solidFill>
                        </a:rPr>
                        <a:t>232</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57407252"/>
                  </a:ext>
                </a:extLst>
              </a:tr>
            </a:tbl>
          </a:graphicData>
        </a:graphic>
      </p:graphicFrame>
      <p:sp>
        <p:nvSpPr>
          <p:cNvPr id="17" name="CasellaDiTesto 16">
            <a:extLst>
              <a:ext uri="{FF2B5EF4-FFF2-40B4-BE49-F238E27FC236}">
                <a16:creationId xmlns:a16="http://schemas.microsoft.com/office/drawing/2014/main" id="{15179935-71CD-4769-A71F-E414726EB7CB}"/>
              </a:ext>
            </a:extLst>
          </p:cNvPr>
          <p:cNvSpPr txBox="1"/>
          <p:nvPr/>
        </p:nvSpPr>
        <p:spPr>
          <a:xfrm>
            <a:off x="5604936" y="2147802"/>
            <a:ext cx="1016000" cy="523220"/>
          </a:xfrm>
          <a:prstGeom prst="rect">
            <a:avLst/>
          </a:prstGeom>
          <a:noFill/>
        </p:spPr>
        <p:txBody>
          <a:bodyPr wrap="square" rtlCol="0">
            <a:spAutoFit/>
          </a:bodyPr>
          <a:lstStyle/>
          <a:p>
            <a:r>
              <a:rPr lang="it-IT" sz="1400" dirty="0" err="1"/>
              <a:t>confusion</a:t>
            </a:r>
            <a:r>
              <a:rPr lang="it-IT" sz="1400" dirty="0"/>
              <a:t> </a:t>
            </a:r>
            <a:r>
              <a:rPr lang="it-IT" sz="1400" dirty="0" err="1"/>
              <a:t>matrix</a:t>
            </a:r>
            <a:r>
              <a:rPr lang="it-IT" sz="1400" dirty="0"/>
              <a:t>:</a:t>
            </a:r>
          </a:p>
        </p:txBody>
      </p:sp>
      <p:sp>
        <p:nvSpPr>
          <p:cNvPr id="23" name="CasellaDiTesto 22">
            <a:extLst>
              <a:ext uri="{FF2B5EF4-FFF2-40B4-BE49-F238E27FC236}">
                <a16:creationId xmlns:a16="http://schemas.microsoft.com/office/drawing/2014/main" id="{6039DE92-7257-4429-8329-166D08D3A378}"/>
              </a:ext>
            </a:extLst>
          </p:cNvPr>
          <p:cNvSpPr txBox="1"/>
          <p:nvPr/>
        </p:nvSpPr>
        <p:spPr>
          <a:xfrm>
            <a:off x="3380751" y="2947830"/>
            <a:ext cx="1474470" cy="1384995"/>
          </a:xfrm>
          <a:prstGeom prst="rect">
            <a:avLst/>
          </a:prstGeom>
          <a:noFill/>
        </p:spPr>
        <p:txBody>
          <a:bodyPr wrap="square" rtlCol="0">
            <a:spAutoFit/>
          </a:bodyPr>
          <a:lstStyle/>
          <a:p>
            <a:endParaRPr lang="it-IT" sz="1400" dirty="0"/>
          </a:p>
          <a:p>
            <a:r>
              <a:rPr lang="it-IT" sz="1400" dirty="0"/>
              <a:t>	</a:t>
            </a:r>
          </a:p>
          <a:p>
            <a:r>
              <a:rPr lang="it-IT" sz="1400" dirty="0"/>
              <a:t>ak6    </a:t>
            </a:r>
          </a:p>
          <a:p>
            <a:endParaRPr lang="it-IT" sz="1400" dirty="0"/>
          </a:p>
          <a:p>
            <a:endParaRPr lang="it-IT" sz="1400" dirty="0"/>
          </a:p>
          <a:p>
            <a:r>
              <a:rPr lang="it-IT" sz="1400" dirty="0"/>
              <a:t> </a:t>
            </a:r>
          </a:p>
        </p:txBody>
      </p:sp>
      <p:sp>
        <p:nvSpPr>
          <p:cNvPr id="24" name="Parentesi graffa aperta 23">
            <a:extLst>
              <a:ext uri="{FF2B5EF4-FFF2-40B4-BE49-F238E27FC236}">
                <a16:creationId xmlns:a16="http://schemas.microsoft.com/office/drawing/2014/main" id="{BB2C4173-D768-4FDE-A222-792D7111DF9B}"/>
              </a:ext>
            </a:extLst>
          </p:cNvPr>
          <p:cNvSpPr/>
          <p:nvPr/>
        </p:nvSpPr>
        <p:spPr>
          <a:xfrm>
            <a:off x="3871842" y="2947830"/>
            <a:ext cx="182880" cy="11252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25" name="CasellaDiTesto 24">
            <a:extLst>
              <a:ext uri="{FF2B5EF4-FFF2-40B4-BE49-F238E27FC236}">
                <a16:creationId xmlns:a16="http://schemas.microsoft.com/office/drawing/2014/main" id="{2C2DA833-F9C2-4E22-AF3E-9AEC578DAC41}"/>
              </a:ext>
            </a:extLst>
          </p:cNvPr>
          <p:cNvSpPr txBox="1"/>
          <p:nvPr/>
        </p:nvSpPr>
        <p:spPr>
          <a:xfrm>
            <a:off x="4117985" y="3053509"/>
            <a:ext cx="1795075" cy="307777"/>
          </a:xfrm>
          <a:prstGeom prst="rect">
            <a:avLst/>
          </a:prstGeom>
          <a:noFill/>
        </p:spPr>
        <p:txBody>
          <a:bodyPr wrap="square" rtlCol="0">
            <a:spAutoFit/>
          </a:bodyPr>
          <a:lstStyle/>
          <a:p>
            <a:r>
              <a:rPr lang="it-IT" sz="1400" dirty="0"/>
              <a:t>class </a:t>
            </a:r>
            <a:r>
              <a:rPr lang="it-IT" sz="1400" dirty="0" err="1"/>
              <a:t>error</a:t>
            </a:r>
            <a:r>
              <a:rPr lang="it-IT" sz="1400" dirty="0"/>
              <a:t>: 0.238 </a:t>
            </a:r>
          </a:p>
        </p:txBody>
      </p:sp>
      <p:graphicFrame>
        <p:nvGraphicFramePr>
          <p:cNvPr id="26" name="Tabella 25">
            <a:extLst>
              <a:ext uri="{FF2B5EF4-FFF2-40B4-BE49-F238E27FC236}">
                <a16:creationId xmlns:a16="http://schemas.microsoft.com/office/drawing/2014/main" id="{92137D14-2904-4EED-9BD5-B3410C98F967}"/>
              </a:ext>
            </a:extLst>
          </p:cNvPr>
          <p:cNvGraphicFramePr>
            <a:graphicFrameLocks noGrp="1"/>
          </p:cNvGraphicFramePr>
          <p:nvPr>
            <p:extLst>
              <p:ext uri="{D42A27DB-BD31-4B8C-83A1-F6EECF244321}">
                <p14:modId xmlns:p14="http://schemas.microsoft.com/office/powerpoint/2010/main" val="1725163812"/>
              </p:ext>
            </p:extLst>
          </p:nvPr>
        </p:nvGraphicFramePr>
        <p:xfrm>
          <a:off x="5146466" y="3466965"/>
          <a:ext cx="643529" cy="518160"/>
        </p:xfrm>
        <a:graphic>
          <a:graphicData uri="http://schemas.openxmlformats.org/drawingml/2006/table">
            <a:tbl>
              <a:tblPr firstRow="1" bandRow="1">
                <a:tableStyleId>{5C22544A-7EE6-4342-B048-85BDC9FD1C3A}</a:tableStyleId>
              </a:tblPr>
              <a:tblGrid>
                <a:gridCol w="327377">
                  <a:extLst>
                    <a:ext uri="{9D8B030D-6E8A-4147-A177-3AD203B41FA5}">
                      <a16:colId xmlns:a16="http://schemas.microsoft.com/office/drawing/2014/main" val="3120752883"/>
                    </a:ext>
                  </a:extLst>
                </a:gridCol>
                <a:gridCol w="316152">
                  <a:extLst>
                    <a:ext uri="{9D8B030D-6E8A-4147-A177-3AD203B41FA5}">
                      <a16:colId xmlns:a16="http://schemas.microsoft.com/office/drawing/2014/main" val="1951986274"/>
                    </a:ext>
                  </a:extLst>
                </a:gridCol>
              </a:tblGrid>
              <a:tr h="250918">
                <a:tc>
                  <a:txBody>
                    <a:bodyPr/>
                    <a:lstStyle/>
                    <a:p>
                      <a:pPr algn="ctr"/>
                      <a:r>
                        <a:rPr lang="it-IT" sz="1100" b="0" dirty="0">
                          <a:solidFill>
                            <a:schemeClr val="tx1"/>
                          </a:solidFill>
                        </a:rPr>
                        <a:t>420</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100" b="0" dirty="0">
                          <a:solidFill>
                            <a:schemeClr val="tx1"/>
                          </a:solidFill>
                        </a:rPr>
                        <a:t>90</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4138200"/>
                  </a:ext>
                </a:extLst>
              </a:tr>
              <a:tr h="250918">
                <a:tc>
                  <a:txBody>
                    <a:bodyPr/>
                    <a:lstStyle/>
                    <a:p>
                      <a:pPr algn="ctr"/>
                      <a:r>
                        <a:rPr lang="it-IT" sz="1100" dirty="0">
                          <a:solidFill>
                            <a:schemeClr val="tx1"/>
                          </a:solidFill>
                        </a:rPr>
                        <a:t>152</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100" dirty="0">
                          <a:solidFill>
                            <a:schemeClr val="tx1"/>
                          </a:solidFill>
                        </a:rPr>
                        <a:t>358</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57407252"/>
                  </a:ext>
                </a:extLst>
              </a:tr>
            </a:tbl>
          </a:graphicData>
        </a:graphic>
      </p:graphicFrame>
      <p:sp>
        <p:nvSpPr>
          <p:cNvPr id="27" name="CasellaDiTesto 26">
            <a:extLst>
              <a:ext uri="{FF2B5EF4-FFF2-40B4-BE49-F238E27FC236}">
                <a16:creationId xmlns:a16="http://schemas.microsoft.com/office/drawing/2014/main" id="{B5DF12F4-BA33-4025-AFA5-4B26E8616055}"/>
              </a:ext>
            </a:extLst>
          </p:cNvPr>
          <p:cNvSpPr txBox="1"/>
          <p:nvPr/>
        </p:nvSpPr>
        <p:spPr>
          <a:xfrm>
            <a:off x="4130466" y="3461905"/>
            <a:ext cx="1016000" cy="523220"/>
          </a:xfrm>
          <a:prstGeom prst="rect">
            <a:avLst/>
          </a:prstGeom>
          <a:noFill/>
        </p:spPr>
        <p:txBody>
          <a:bodyPr wrap="square" rtlCol="0">
            <a:spAutoFit/>
          </a:bodyPr>
          <a:lstStyle/>
          <a:p>
            <a:r>
              <a:rPr lang="it-IT" sz="1400" dirty="0" err="1"/>
              <a:t>confusion</a:t>
            </a:r>
            <a:r>
              <a:rPr lang="it-IT" sz="1400" dirty="0"/>
              <a:t> </a:t>
            </a:r>
            <a:r>
              <a:rPr lang="it-IT" sz="1400" dirty="0" err="1"/>
              <a:t>matrix</a:t>
            </a:r>
            <a:r>
              <a:rPr lang="it-IT" sz="1400" dirty="0"/>
              <a:t>:</a:t>
            </a:r>
          </a:p>
        </p:txBody>
      </p:sp>
    </p:spTree>
    <p:extLst>
      <p:ext uri="{BB962C8B-B14F-4D97-AF65-F5344CB8AC3E}">
        <p14:creationId xmlns:p14="http://schemas.microsoft.com/office/powerpoint/2010/main" val="31093783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963175" y="2105246"/>
            <a:ext cx="6686550" cy="2043634"/>
          </a:xfrm>
        </p:spPr>
        <p:txBody>
          <a:bodyPr/>
          <a:lstStyle/>
          <a:p>
            <a:r>
              <a:rPr lang="it-IT" b="1" dirty="0" err="1"/>
              <a:t>Discussion</a:t>
            </a:r>
            <a:endParaRPr lang="it-IT" dirty="0"/>
          </a:p>
        </p:txBody>
      </p:sp>
    </p:spTree>
    <p:extLst>
      <p:ext uri="{BB962C8B-B14F-4D97-AF65-F5344CB8AC3E}">
        <p14:creationId xmlns:p14="http://schemas.microsoft.com/office/powerpoint/2010/main" val="26492898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633565" y="489348"/>
            <a:ext cx="6683765" cy="960668"/>
          </a:xfrm>
        </p:spPr>
        <p:txBody>
          <a:bodyPr/>
          <a:lstStyle/>
          <a:p>
            <a:r>
              <a:rPr lang="it-IT" dirty="0" err="1"/>
              <a:t>Summary</a:t>
            </a:r>
            <a:endParaRPr lang="it-IT" dirty="0"/>
          </a:p>
        </p:txBody>
      </p:sp>
      <p:sp>
        <p:nvSpPr>
          <p:cNvPr id="5" name="Segnaposto contenuto 4">
            <a:extLst>
              <a:ext uri="{FF2B5EF4-FFF2-40B4-BE49-F238E27FC236}">
                <a16:creationId xmlns:a16="http://schemas.microsoft.com/office/drawing/2014/main" id="{EA59DA5C-C5BF-4487-8A97-9DCF61527EC7}"/>
              </a:ext>
            </a:extLst>
          </p:cNvPr>
          <p:cNvSpPr>
            <a:spLocks noGrp="1"/>
          </p:cNvSpPr>
          <p:nvPr>
            <p:ph idx="1"/>
          </p:nvPr>
        </p:nvSpPr>
        <p:spPr>
          <a:xfrm>
            <a:off x="1633565" y="1450016"/>
            <a:ext cx="6851216" cy="2833217"/>
          </a:xfrm>
        </p:spPr>
        <p:txBody>
          <a:bodyPr/>
          <a:lstStyle/>
          <a:p>
            <a:r>
              <a:rPr lang="en-US" sz="1600" dirty="0"/>
              <a:t>For all the participants the channels of interest (CP3, CP4, C3, C1) have the highest activity during MI termination</a:t>
            </a:r>
          </a:p>
          <a:p>
            <a:endParaRPr lang="en-US" sz="1600" dirty="0"/>
          </a:p>
          <a:p>
            <a:r>
              <a:rPr lang="en-US" sz="1600" dirty="0"/>
              <a:t>Kinesthetic Motor Imagery shows for all the participants the expected pattern of brain activity</a:t>
            </a:r>
          </a:p>
          <a:p>
            <a:endParaRPr lang="en-US" sz="1600" dirty="0"/>
          </a:p>
          <a:p>
            <a:r>
              <a:rPr lang="en-US" sz="1600" dirty="0"/>
              <a:t>Beta rebound is almost always accompanied by mu rebound</a:t>
            </a:r>
          </a:p>
          <a:p>
            <a:endParaRPr lang="en-US" sz="1600" dirty="0"/>
          </a:p>
          <a:p>
            <a:endParaRPr lang="en-US" dirty="0"/>
          </a:p>
          <a:p>
            <a:endParaRPr lang="it-IT" dirty="0"/>
          </a:p>
        </p:txBody>
      </p:sp>
    </p:spTree>
    <p:extLst>
      <p:ext uri="{BB962C8B-B14F-4D97-AF65-F5344CB8AC3E}">
        <p14:creationId xmlns:p14="http://schemas.microsoft.com/office/powerpoint/2010/main" val="14786363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633565" y="489348"/>
            <a:ext cx="6683765" cy="960668"/>
          </a:xfrm>
        </p:spPr>
        <p:txBody>
          <a:bodyPr/>
          <a:lstStyle/>
          <a:p>
            <a:r>
              <a:rPr lang="it-IT" dirty="0"/>
              <a:t>Major </a:t>
            </a:r>
            <a:r>
              <a:rPr lang="it-IT" dirty="0" err="1"/>
              <a:t>issues</a:t>
            </a:r>
            <a:r>
              <a:rPr lang="it-IT" dirty="0"/>
              <a:t> </a:t>
            </a:r>
            <a:r>
              <a:rPr lang="it-IT" dirty="0" err="1"/>
              <a:t>encountered</a:t>
            </a:r>
            <a:endParaRPr lang="it-IT" dirty="0"/>
          </a:p>
        </p:txBody>
      </p:sp>
      <p:sp>
        <p:nvSpPr>
          <p:cNvPr id="5" name="Segnaposto contenuto 4">
            <a:extLst>
              <a:ext uri="{FF2B5EF4-FFF2-40B4-BE49-F238E27FC236}">
                <a16:creationId xmlns:a16="http://schemas.microsoft.com/office/drawing/2014/main" id="{EA59DA5C-C5BF-4487-8A97-9DCF61527EC7}"/>
              </a:ext>
            </a:extLst>
          </p:cNvPr>
          <p:cNvSpPr>
            <a:spLocks noGrp="1"/>
          </p:cNvSpPr>
          <p:nvPr>
            <p:ph idx="1"/>
          </p:nvPr>
        </p:nvSpPr>
        <p:spPr>
          <a:xfrm>
            <a:off x="1633565" y="1311793"/>
            <a:ext cx="6851216" cy="2833217"/>
          </a:xfrm>
        </p:spPr>
        <p:txBody>
          <a:bodyPr>
            <a:normAutofit fontScale="92500" lnSpcReduction="10000"/>
          </a:bodyPr>
          <a:lstStyle/>
          <a:p>
            <a:r>
              <a:rPr lang="en-US" sz="1600" dirty="0"/>
              <a:t>The decoder shows higher performance for one participant than other one</a:t>
            </a:r>
          </a:p>
          <a:p>
            <a:endParaRPr lang="en-US" sz="1600" dirty="0"/>
          </a:p>
          <a:p>
            <a:r>
              <a:rPr lang="en-US" sz="1600" dirty="0"/>
              <a:t>Mean class error over CV folds with respect to the number of features shows a monotonic decreasing trend</a:t>
            </a:r>
          </a:p>
          <a:p>
            <a:endParaRPr lang="en-US" sz="1600" dirty="0"/>
          </a:p>
          <a:p>
            <a:r>
              <a:rPr lang="en-US" sz="1600" dirty="0"/>
              <a:t>It is possible that some problems in re-ordering the features for Fisher’s scores maps were present in the code</a:t>
            </a:r>
          </a:p>
          <a:p>
            <a:endParaRPr lang="en-US" sz="1600" dirty="0">
              <a:solidFill>
                <a:srgbClr val="FF0000"/>
              </a:solidFill>
            </a:endParaRPr>
          </a:p>
          <a:p>
            <a:r>
              <a:rPr lang="en-US" sz="1600" dirty="0" err="1">
                <a:solidFill>
                  <a:srgbClr val="FF0000"/>
                </a:solidFill>
              </a:rPr>
              <a:t>Epoching</a:t>
            </a:r>
            <a:endParaRPr lang="en-US" sz="1600" dirty="0">
              <a:solidFill>
                <a:srgbClr val="FF0000"/>
              </a:solidFill>
            </a:endParaRPr>
          </a:p>
          <a:p>
            <a:endParaRPr lang="en-US" sz="1600" dirty="0"/>
          </a:p>
          <a:p>
            <a:endParaRPr lang="en-US" sz="1600" dirty="0"/>
          </a:p>
          <a:p>
            <a:endParaRPr lang="en-US" sz="1600" dirty="0"/>
          </a:p>
          <a:p>
            <a:endParaRPr lang="en-US" dirty="0"/>
          </a:p>
          <a:p>
            <a:endParaRPr lang="it-IT" dirty="0"/>
          </a:p>
        </p:txBody>
      </p:sp>
    </p:spTree>
    <p:extLst>
      <p:ext uri="{BB962C8B-B14F-4D97-AF65-F5344CB8AC3E}">
        <p14:creationId xmlns:p14="http://schemas.microsoft.com/office/powerpoint/2010/main" val="39670489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633565" y="489348"/>
            <a:ext cx="6946909" cy="960668"/>
          </a:xfrm>
        </p:spPr>
        <p:txBody>
          <a:bodyPr/>
          <a:lstStyle/>
          <a:p>
            <a:r>
              <a:rPr lang="it-IT" dirty="0" err="1"/>
              <a:t>Other</a:t>
            </a:r>
            <a:r>
              <a:rPr lang="it-IT" dirty="0"/>
              <a:t> </a:t>
            </a:r>
            <a:r>
              <a:rPr lang="it-IT" dirty="0" err="1"/>
              <a:t>approaches</a:t>
            </a:r>
            <a:r>
              <a:rPr lang="it-IT" dirty="0"/>
              <a:t> </a:t>
            </a:r>
            <a:r>
              <a:rPr lang="it-IT" dirty="0" err="1"/>
              <a:t>which</a:t>
            </a:r>
            <a:r>
              <a:rPr lang="it-IT" dirty="0"/>
              <a:t> </a:t>
            </a:r>
            <a:r>
              <a:rPr lang="it-IT" dirty="0" err="1"/>
              <a:t>could</a:t>
            </a:r>
            <a:r>
              <a:rPr lang="it-IT" dirty="0"/>
              <a:t> be </a:t>
            </a:r>
            <a:r>
              <a:rPr lang="it-IT" dirty="0" err="1"/>
              <a:t>used</a:t>
            </a:r>
            <a:endParaRPr lang="it-IT" dirty="0"/>
          </a:p>
        </p:txBody>
      </p:sp>
      <p:sp>
        <p:nvSpPr>
          <p:cNvPr id="5" name="Segnaposto contenuto 4">
            <a:extLst>
              <a:ext uri="{FF2B5EF4-FFF2-40B4-BE49-F238E27FC236}">
                <a16:creationId xmlns:a16="http://schemas.microsoft.com/office/drawing/2014/main" id="{EA59DA5C-C5BF-4487-8A97-9DCF61527EC7}"/>
              </a:ext>
            </a:extLst>
          </p:cNvPr>
          <p:cNvSpPr>
            <a:spLocks noGrp="1"/>
          </p:cNvSpPr>
          <p:nvPr>
            <p:ph idx="1"/>
          </p:nvPr>
        </p:nvSpPr>
        <p:spPr>
          <a:xfrm>
            <a:off x="1633565" y="1450016"/>
            <a:ext cx="6851216" cy="2833217"/>
          </a:xfrm>
        </p:spPr>
        <p:txBody>
          <a:bodyPr/>
          <a:lstStyle/>
          <a:p>
            <a:r>
              <a:rPr lang="en-US" sz="1600" dirty="0"/>
              <a:t>Proper PCA</a:t>
            </a:r>
          </a:p>
          <a:p>
            <a:endParaRPr lang="en-US" sz="1600" dirty="0"/>
          </a:p>
          <a:p>
            <a:r>
              <a:rPr lang="en-US" sz="1600" dirty="0"/>
              <a:t>Mean class error over CV folds with respect to the number of features shows a monotonic decreasing trend</a:t>
            </a:r>
          </a:p>
          <a:p>
            <a:endParaRPr lang="en-US" sz="1600" dirty="0"/>
          </a:p>
          <a:p>
            <a:r>
              <a:rPr lang="en-US" sz="1600" dirty="0"/>
              <a:t>It was not possible to perform quadratic classifier</a:t>
            </a:r>
          </a:p>
          <a:p>
            <a:endParaRPr lang="en-US" sz="1600" dirty="0"/>
          </a:p>
          <a:p>
            <a:endParaRPr lang="en-US" sz="1600" dirty="0"/>
          </a:p>
          <a:p>
            <a:endParaRPr lang="en-US" dirty="0"/>
          </a:p>
          <a:p>
            <a:endParaRPr lang="it-IT" dirty="0"/>
          </a:p>
        </p:txBody>
      </p:sp>
    </p:spTree>
    <p:extLst>
      <p:ext uri="{BB962C8B-B14F-4D97-AF65-F5344CB8AC3E}">
        <p14:creationId xmlns:p14="http://schemas.microsoft.com/office/powerpoint/2010/main" val="6009486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633565" y="489348"/>
            <a:ext cx="6946909" cy="960668"/>
          </a:xfrm>
        </p:spPr>
        <p:txBody>
          <a:bodyPr/>
          <a:lstStyle/>
          <a:p>
            <a:r>
              <a:rPr lang="it-IT" dirty="0"/>
              <a:t>…online!</a:t>
            </a:r>
          </a:p>
        </p:txBody>
      </p:sp>
      <p:sp>
        <p:nvSpPr>
          <p:cNvPr id="5" name="Segnaposto contenuto 4">
            <a:extLst>
              <a:ext uri="{FF2B5EF4-FFF2-40B4-BE49-F238E27FC236}">
                <a16:creationId xmlns:a16="http://schemas.microsoft.com/office/drawing/2014/main" id="{EA59DA5C-C5BF-4487-8A97-9DCF61527EC7}"/>
              </a:ext>
            </a:extLst>
          </p:cNvPr>
          <p:cNvSpPr>
            <a:spLocks noGrp="1"/>
          </p:cNvSpPr>
          <p:nvPr>
            <p:ph idx="1"/>
          </p:nvPr>
        </p:nvSpPr>
        <p:spPr>
          <a:xfrm>
            <a:off x="1633565" y="1450016"/>
            <a:ext cx="6851216" cy="2833217"/>
          </a:xfrm>
        </p:spPr>
        <p:txBody>
          <a:bodyPr/>
          <a:lstStyle/>
          <a:p>
            <a:r>
              <a:rPr lang="en-US" sz="1600" dirty="0"/>
              <a:t>The decoder shows higher performance for one participant than other one</a:t>
            </a:r>
          </a:p>
          <a:p>
            <a:endParaRPr lang="en-US" sz="1600" dirty="0"/>
          </a:p>
          <a:p>
            <a:r>
              <a:rPr lang="en-US" sz="1600" dirty="0"/>
              <a:t>Mean class error over CV folds with respect to the number of features shows a monotonic decreasing trend</a:t>
            </a:r>
          </a:p>
          <a:p>
            <a:endParaRPr lang="en-US" sz="1600" dirty="0"/>
          </a:p>
          <a:p>
            <a:r>
              <a:rPr lang="en-US" sz="1600" dirty="0"/>
              <a:t>It was not possible to perform quadratic classifier</a:t>
            </a:r>
          </a:p>
          <a:p>
            <a:endParaRPr lang="en-US" sz="1600" dirty="0"/>
          </a:p>
          <a:p>
            <a:endParaRPr lang="en-US" sz="1600" dirty="0"/>
          </a:p>
          <a:p>
            <a:endParaRPr lang="en-US" dirty="0"/>
          </a:p>
          <a:p>
            <a:endParaRPr lang="it-IT" dirty="0"/>
          </a:p>
        </p:txBody>
      </p:sp>
    </p:spTree>
    <p:extLst>
      <p:ext uri="{BB962C8B-B14F-4D97-AF65-F5344CB8AC3E}">
        <p14:creationId xmlns:p14="http://schemas.microsoft.com/office/powerpoint/2010/main" val="1708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C496B322-70F4-4E67-8254-986D65616243}"/>
              </a:ext>
            </a:extLst>
          </p:cNvPr>
          <p:cNvSpPr>
            <a:spLocks noGrp="1"/>
          </p:cNvSpPr>
          <p:nvPr>
            <p:ph idx="1"/>
          </p:nvPr>
        </p:nvSpPr>
        <p:spPr>
          <a:xfrm>
            <a:off x="904461" y="442292"/>
            <a:ext cx="7723998" cy="3991125"/>
          </a:xfrm>
        </p:spPr>
        <p:txBody>
          <a:bodyPr anchor="ctr">
            <a:normAutofit/>
          </a:bodyPr>
          <a:lstStyle/>
          <a:p>
            <a:pPr marL="0" indent="0" algn="ctr">
              <a:buNone/>
            </a:pPr>
            <a:r>
              <a:rPr lang="en-GB" sz="3000" dirty="0"/>
              <a:t>Thank you for your attention!</a:t>
            </a:r>
          </a:p>
          <a:p>
            <a:pPr marL="0" indent="0" algn="ctr">
              <a:buNone/>
            </a:pPr>
            <a:r>
              <a:rPr lang="en-GB" sz="3000" dirty="0"/>
              <a:t>Any questions?</a:t>
            </a:r>
          </a:p>
        </p:txBody>
      </p:sp>
    </p:spTree>
    <p:extLst>
      <p:ext uri="{BB962C8B-B14F-4D97-AF65-F5344CB8AC3E}">
        <p14:creationId xmlns:p14="http://schemas.microsoft.com/office/powerpoint/2010/main" val="528399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1349675" y="382631"/>
            <a:ext cx="4136100" cy="702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sz="3600" dirty="0" err="1"/>
              <a:t>Protocol</a:t>
            </a:r>
            <a:endParaRPr sz="3600" dirty="0"/>
          </a:p>
        </p:txBody>
      </p:sp>
      <p:sp>
        <p:nvSpPr>
          <p:cNvPr id="108" name="Shape 108"/>
          <p:cNvSpPr txBox="1">
            <a:spLocks noGrp="1"/>
          </p:cNvSpPr>
          <p:nvPr>
            <p:ph type="subTitle" idx="4294967295"/>
          </p:nvPr>
        </p:nvSpPr>
        <p:spPr>
          <a:xfrm>
            <a:off x="0" y="3049588"/>
            <a:ext cx="5784850" cy="909637"/>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
              <a:t> </a:t>
            </a:r>
            <a:endParaRPr/>
          </a:p>
        </p:txBody>
      </p:sp>
      <p:pic>
        <p:nvPicPr>
          <p:cNvPr id="109" name="Shape 109"/>
          <p:cNvPicPr preferRelativeResize="0"/>
          <p:nvPr/>
        </p:nvPicPr>
        <p:blipFill rotWithShape="1">
          <a:blip r:embed="rId3">
            <a:alphaModFix/>
          </a:blip>
          <a:srcRect l="11426"/>
          <a:stretch/>
        </p:blipFill>
        <p:spPr>
          <a:xfrm>
            <a:off x="6236438" y="1277532"/>
            <a:ext cx="2487372" cy="2573049"/>
          </a:xfrm>
          <a:prstGeom prst="rect">
            <a:avLst/>
          </a:prstGeom>
          <a:noFill/>
          <a:ln>
            <a:noFill/>
          </a:ln>
        </p:spPr>
      </p:pic>
      <p:pic>
        <p:nvPicPr>
          <p:cNvPr id="110" name="Shape 110"/>
          <p:cNvPicPr preferRelativeResize="0"/>
          <p:nvPr/>
        </p:nvPicPr>
        <p:blipFill>
          <a:blip r:embed="rId4">
            <a:alphaModFix/>
          </a:blip>
          <a:stretch>
            <a:fillRect/>
          </a:stretch>
        </p:blipFill>
        <p:spPr>
          <a:xfrm>
            <a:off x="986125" y="2144662"/>
            <a:ext cx="4295553" cy="1543632"/>
          </a:xfrm>
          <a:prstGeom prst="rect">
            <a:avLst/>
          </a:prstGeom>
          <a:noFill/>
          <a:ln>
            <a:noFill/>
          </a:ln>
        </p:spPr>
      </p:pic>
      <p:sp>
        <p:nvSpPr>
          <p:cNvPr id="112" name="Shape 112"/>
          <p:cNvSpPr txBox="1"/>
          <p:nvPr/>
        </p:nvSpPr>
        <p:spPr>
          <a:xfrm>
            <a:off x="1119542" y="1307796"/>
            <a:ext cx="871200" cy="401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600" dirty="0"/>
              <a:t>START</a:t>
            </a:r>
            <a:endParaRPr sz="1600" dirty="0"/>
          </a:p>
        </p:txBody>
      </p:sp>
      <p:cxnSp>
        <p:nvCxnSpPr>
          <p:cNvPr id="113" name="Shape 113"/>
          <p:cNvCxnSpPr/>
          <p:nvPr/>
        </p:nvCxnSpPr>
        <p:spPr>
          <a:xfrm>
            <a:off x="1447491" y="1674230"/>
            <a:ext cx="6900" cy="496800"/>
          </a:xfrm>
          <a:prstGeom prst="straightConnector1">
            <a:avLst/>
          </a:prstGeom>
          <a:noFill/>
          <a:ln w="9525" cap="flat" cmpd="sng">
            <a:solidFill>
              <a:schemeClr val="dk2"/>
            </a:solidFill>
            <a:prstDash val="solid"/>
            <a:round/>
            <a:headEnd type="none" w="med" len="med"/>
            <a:tailEnd type="triangle" w="med" len="med"/>
          </a:ln>
        </p:spPr>
      </p:cxnSp>
      <p:sp>
        <p:nvSpPr>
          <p:cNvPr id="114" name="Shape 114"/>
          <p:cNvSpPr txBox="1"/>
          <p:nvPr/>
        </p:nvSpPr>
        <p:spPr>
          <a:xfrm>
            <a:off x="4483275" y="1277532"/>
            <a:ext cx="691200" cy="401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600" dirty="0"/>
              <a:t>END</a:t>
            </a:r>
            <a:endParaRPr sz="1600" dirty="0"/>
          </a:p>
        </p:txBody>
      </p:sp>
      <p:cxnSp>
        <p:nvCxnSpPr>
          <p:cNvPr id="115" name="Shape 115"/>
          <p:cNvCxnSpPr/>
          <p:nvPr/>
        </p:nvCxnSpPr>
        <p:spPr>
          <a:xfrm>
            <a:off x="4779443" y="1657230"/>
            <a:ext cx="6900" cy="496800"/>
          </a:xfrm>
          <a:prstGeom prst="straightConnector1">
            <a:avLst/>
          </a:prstGeom>
          <a:noFill/>
          <a:ln w="9525" cap="flat" cmpd="sng">
            <a:solidFill>
              <a:schemeClr val="dk2"/>
            </a:solidFill>
            <a:prstDash val="solid"/>
            <a:round/>
            <a:headEnd type="none" w="med" len="med"/>
            <a:tailEnd type="triangle" w="med" len="med"/>
          </a:ln>
        </p:spPr>
      </p:cxnSp>
      <p:sp>
        <p:nvSpPr>
          <p:cNvPr id="117" name="Shape 117"/>
          <p:cNvSpPr txBox="1"/>
          <p:nvPr/>
        </p:nvSpPr>
        <p:spPr>
          <a:xfrm>
            <a:off x="6526124" y="4068628"/>
            <a:ext cx="1908000" cy="260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IT" sz="1400" dirty="0">
                <a:solidFill>
                  <a:srgbClr val="FF0000"/>
                </a:solidFill>
              </a:rPr>
              <a:t>Beta </a:t>
            </a:r>
            <a:r>
              <a:rPr lang="it-IT" sz="1400" dirty="0" err="1">
                <a:solidFill>
                  <a:srgbClr val="FF0000"/>
                </a:solidFill>
              </a:rPr>
              <a:t>rebound</a:t>
            </a:r>
            <a:endParaRPr sz="1400" dirty="0">
              <a:solidFill>
                <a:srgbClr val="FF0000"/>
              </a:solidFill>
            </a:endParaRPr>
          </a:p>
        </p:txBody>
      </p:sp>
      <p:cxnSp>
        <p:nvCxnSpPr>
          <p:cNvPr id="118" name="Shape 118"/>
          <p:cNvCxnSpPr/>
          <p:nvPr/>
        </p:nvCxnSpPr>
        <p:spPr>
          <a:xfrm rot="10800000" flipH="1">
            <a:off x="7597084" y="3391439"/>
            <a:ext cx="110700" cy="664500"/>
          </a:xfrm>
          <a:prstGeom prst="straightConnector1">
            <a:avLst/>
          </a:prstGeom>
          <a:noFill/>
          <a:ln w="9525" cap="flat" cmpd="sng">
            <a:solidFill>
              <a:schemeClr val="dk2"/>
            </a:solidFill>
            <a:prstDash val="solid"/>
            <a:round/>
            <a:headEnd type="none" w="med" len="med"/>
            <a:tailEnd type="triangle" w="med" len="med"/>
          </a:ln>
        </p:spPr>
      </p:cxnSp>
      <p:sp>
        <p:nvSpPr>
          <p:cNvPr id="119" name="Shape 119"/>
          <p:cNvSpPr txBox="1"/>
          <p:nvPr/>
        </p:nvSpPr>
        <p:spPr>
          <a:xfrm>
            <a:off x="1292337" y="4055939"/>
            <a:ext cx="4021257" cy="664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dirty="0"/>
              <a:t>4 runs (cue-based) of 30 trials of 10 sec plus 7 sec of relax each.</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anim calcmode="lin" valueType="num">
                                      <p:cBhvr additive="base">
                                        <p:cTn id="7" dur="500" fill="hold"/>
                                        <p:tgtEl>
                                          <p:spTgt spid="112"/>
                                        </p:tgtEl>
                                        <p:attrNameLst>
                                          <p:attrName>ppt_x</p:attrName>
                                        </p:attrNameLst>
                                      </p:cBhvr>
                                      <p:tavLst>
                                        <p:tav tm="0">
                                          <p:val>
                                            <p:strVal val="#ppt_x"/>
                                          </p:val>
                                        </p:tav>
                                        <p:tav tm="100000">
                                          <p:val>
                                            <p:strVal val="#ppt_x"/>
                                          </p:val>
                                        </p:tav>
                                      </p:tavLst>
                                    </p:anim>
                                    <p:anim calcmode="lin" valueType="num">
                                      <p:cBhvr additive="base">
                                        <p:cTn id="8" dur="500" fill="hold"/>
                                        <p:tgtEl>
                                          <p:spTgt spid="1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3"/>
                                        </p:tgtEl>
                                        <p:attrNameLst>
                                          <p:attrName>style.visibility</p:attrName>
                                        </p:attrNameLst>
                                      </p:cBhvr>
                                      <p:to>
                                        <p:strVal val="visible"/>
                                      </p:to>
                                    </p:set>
                                    <p:anim calcmode="lin" valueType="num">
                                      <p:cBhvr additive="base">
                                        <p:cTn id="11" dur="500" fill="hold"/>
                                        <p:tgtEl>
                                          <p:spTgt spid="113"/>
                                        </p:tgtEl>
                                        <p:attrNameLst>
                                          <p:attrName>ppt_x</p:attrName>
                                        </p:attrNameLst>
                                      </p:cBhvr>
                                      <p:tavLst>
                                        <p:tav tm="0">
                                          <p:val>
                                            <p:strVal val="#ppt_x"/>
                                          </p:val>
                                        </p:tav>
                                        <p:tav tm="100000">
                                          <p:val>
                                            <p:strVal val="#ppt_x"/>
                                          </p:val>
                                        </p:tav>
                                      </p:tavLst>
                                    </p:anim>
                                    <p:anim calcmode="lin" valueType="num">
                                      <p:cBhvr additive="base">
                                        <p:cTn id="12"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4"/>
                                        </p:tgtEl>
                                        <p:attrNameLst>
                                          <p:attrName>style.visibility</p:attrName>
                                        </p:attrNameLst>
                                      </p:cBhvr>
                                      <p:to>
                                        <p:strVal val="visible"/>
                                      </p:to>
                                    </p:set>
                                    <p:anim calcmode="lin" valueType="num">
                                      <p:cBhvr additive="base">
                                        <p:cTn id="17" dur="500" fill="hold"/>
                                        <p:tgtEl>
                                          <p:spTgt spid="114"/>
                                        </p:tgtEl>
                                        <p:attrNameLst>
                                          <p:attrName>ppt_x</p:attrName>
                                        </p:attrNameLst>
                                      </p:cBhvr>
                                      <p:tavLst>
                                        <p:tav tm="0">
                                          <p:val>
                                            <p:strVal val="#ppt_x"/>
                                          </p:val>
                                        </p:tav>
                                        <p:tav tm="100000">
                                          <p:val>
                                            <p:strVal val="#ppt_x"/>
                                          </p:val>
                                        </p:tav>
                                      </p:tavLst>
                                    </p:anim>
                                    <p:anim calcmode="lin" valueType="num">
                                      <p:cBhvr additive="base">
                                        <p:cTn id="18"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15"/>
                                        </p:tgtEl>
                                        <p:attrNameLst>
                                          <p:attrName>style.visibility</p:attrName>
                                        </p:attrNameLst>
                                      </p:cBhvr>
                                      <p:to>
                                        <p:strVal val="visible"/>
                                      </p:to>
                                    </p:set>
                                    <p:anim calcmode="lin" valueType="num">
                                      <p:cBhvr additive="base">
                                        <p:cTn id="23" dur="500" fill="hold"/>
                                        <p:tgtEl>
                                          <p:spTgt spid="115"/>
                                        </p:tgtEl>
                                        <p:attrNameLst>
                                          <p:attrName>ppt_x</p:attrName>
                                        </p:attrNameLst>
                                      </p:cBhvr>
                                      <p:tavLst>
                                        <p:tav tm="0">
                                          <p:val>
                                            <p:strVal val="#ppt_x"/>
                                          </p:val>
                                        </p:tav>
                                        <p:tav tm="100000">
                                          <p:val>
                                            <p:strVal val="#ppt_x"/>
                                          </p:val>
                                        </p:tav>
                                      </p:tavLst>
                                    </p:anim>
                                    <p:anim calcmode="lin" valueType="num">
                                      <p:cBhvr additive="base">
                                        <p:cTn id="24" dur="500" fill="hold"/>
                                        <p:tgtEl>
                                          <p:spTgt spid="11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09"/>
                                        </p:tgtEl>
                                        <p:attrNameLst>
                                          <p:attrName>style.visibility</p:attrName>
                                        </p:attrNameLst>
                                      </p:cBhvr>
                                      <p:to>
                                        <p:strVal val="visible"/>
                                      </p:to>
                                    </p:set>
                                    <p:anim calcmode="lin" valueType="num">
                                      <p:cBhvr additive="base">
                                        <p:cTn id="29" dur="500" fill="hold"/>
                                        <p:tgtEl>
                                          <p:spTgt spid="109"/>
                                        </p:tgtEl>
                                        <p:attrNameLst>
                                          <p:attrName>ppt_x</p:attrName>
                                        </p:attrNameLst>
                                      </p:cBhvr>
                                      <p:tavLst>
                                        <p:tav tm="0">
                                          <p:val>
                                            <p:strVal val="#ppt_x"/>
                                          </p:val>
                                        </p:tav>
                                        <p:tav tm="100000">
                                          <p:val>
                                            <p:strVal val="#ppt_x"/>
                                          </p:val>
                                        </p:tav>
                                      </p:tavLst>
                                    </p:anim>
                                    <p:anim calcmode="lin" valueType="num">
                                      <p:cBhvr additive="base">
                                        <p:cTn id="30"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17"/>
                                        </p:tgtEl>
                                        <p:attrNameLst>
                                          <p:attrName>style.visibility</p:attrName>
                                        </p:attrNameLst>
                                      </p:cBhvr>
                                      <p:to>
                                        <p:strVal val="visible"/>
                                      </p:to>
                                    </p:set>
                                    <p:anim calcmode="lin" valueType="num">
                                      <p:cBhvr additive="base">
                                        <p:cTn id="35" dur="500" fill="hold"/>
                                        <p:tgtEl>
                                          <p:spTgt spid="117"/>
                                        </p:tgtEl>
                                        <p:attrNameLst>
                                          <p:attrName>ppt_x</p:attrName>
                                        </p:attrNameLst>
                                      </p:cBhvr>
                                      <p:tavLst>
                                        <p:tav tm="0">
                                          <p:val>
                                            <p:strVal val="#ppt_x"/>
                                          </p:val>
                                        </p:tav>
                                        <p:tav tm="100000">
                                          <p:val>
                                            <p:strVal val="#ppt_x"/>
                                          </p:val>
                                        </p:tav>
                                      </p:tavLst>
                                    </p:anim>
                                    <p:anim calcmode="lin" valueType="num">
                                      <p:cBhvr additive="base">
                                        <p:cTn id="3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P spid="114" grpId="0"/>
      <p:bldP spid="1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963175" y="2105246"/>
            <a:ext cx="6686550" cy="2043634"/>
          </a:xfrm>
        </p:spPr>
        <p:txBody>
          <a:bodyPr/>
          <a:lstStyle/>
          <a:p>
            <a:r>
              <a:rPr lang="it-IT" dirty="0" err="1"/>
              <a:t>Additional</a:t>
            </a:r>
            <a:r>
              <a:rPr lang="it-IT" dirty="0"/>
              <a:t> </a:t>
            </a:r>
            <a:r>
              <a:rPr lang="it-IT" dirty="0" err="1"/>
              <a:t>results</a:t>
            </a:r>
            <a:endParaRPr lang="it-IT" dirty="0"/>
          </a:p>
        </p:txBody>
      </p:sp>
    </p:spTree>
    <p:extLst>
      <p:ext uri="{BB962C8B-B14F-4D97-AF65-F5344CB8AC3E}">
        <p14:creationId xmlns:p14="http://schemas.microsoft.com/office/powerpoint/2010/main" val="16711631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1236610" y="425050"/>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sz="2400" dirty="0"/>
              <a:t>Spectrogram offset and onset CAR - </a:t>
            </a:r>
            <a:r>
              <a:rPr lang="it-IT" sz="2400" dirty="0"/>
              <a:t>ak5</a:t>
            </a:r>
            <a:endParaRPr sz="2400" dirty="0"/>
          </a:p>
        </p:txBody>
      </p:sp>
      <p:pic>
        <p:nvPicPr>
          <p:cNvPr id="147" name="Shape 147"/>
          <p:cNvPicPr preferRelativeResize="0"/>
          <p:nvPr/>
        </p:nvPicPr>
        <p:blipFill rotWithShape="1">
          <a:blip r:embed="rId3">
            <a:alphaModFix/>
          </a:blip>
          <a:srcRect l="8999" r="8958"/>
          <a:stretch/>
        </p:blipFill>
        <p:spPr>
          <a:xfrm>
            <a:off x="444125" y="1573618"/>
            <a:ext cx="3982725" cy="2290655"/>
          </a:xfrm>
          <a:prstGeom prst="rect">
            <a:avLst/>
          </a:prstGeom>
          <a:noFill/>
          <a:ln w="9525" cap="flat" cmpd="sng">
            <a:solidFill>
              <a:srgbClr val="000000"/>
            </a:solidFill>
            <a:prstDash val="solid"/>
            <a:round/>
            <a:headEnd type="none" w="sm" len="sm"/>
            <a:tailEnd type="none" w="sm" len="sm"/>
          </a:ln>
        </p:spPr>
      </p:pic>
      <p:pic>
        <p:nvPicPr>
          <p:cNvPr id="148" name="Shape 148"/>
          <p:cNvPicPr preferRelativeResize="0"/>
          <p:nvPr/>
        </p:nvPicPr>
        <p:blipFill rotWithShape="1">
          <a:blip r:embed="rId4">
            <a:alphaModFix/>
          </a:blip>
          <a:srcRect l="9004" r="9135"/>
          <a:stretch/>
        </p:blipFill>
        <p:spPr>
          <a:xfrm>
            <a:off x="4717152" y="1573618"/>
            <a:ext cx="4207858" cy="2290655"/>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Shape 130"/>
          <p:cNvPicPr preferRelativeResize="0"/>
          <p:nvPr/>
        </p:nvPicPr>
        <p:blipFill rotWithShape="1">
          <a:blip r:embed="rId3">
            <a:alphaModFix/>
          </a:blip>
          <a:srcRect l="8248" r="9352"/>
          <a:stretch/>
        </p:blipFill>
        <p:spPr>
          <a:xfrm>
            <a:off x="211950" y="1480139"/>
            <a:ext cx="4360050" cy="2521686"/>
          </a:xfrm>
          <a:prstGeom prst="rect">
            <a:avLst/>
          </a:prstGeom>
          <a:noFill/>
          <a:ln w="9525" cap="flat" cmpd="sng">
            <a:solidFill>
              <a:srgbClr val="000000"/>
            </a:solidFill>
            <a:prstDash val="solid"/>
            <a:round/>
            <a:headEnd type="none" w="sm" len="sm"/>
            <a:tailEnd type="none" w="sm" len="sm"/>
          </a:ln>
        </p:spPr>
      </p:pic>
      <p:sp>
        <p:nvSpPr>
          <p:cNvPr id="131" name="Shape 131"/>
          <p:cNvSpPr txBox="1">
            <a:spLocks noGrp="1"/>
          </p:cNvSpPr>
          <p:nvPr>
            <p:ph type="title"/>
          </p:nvPr>
        </p:nvSpPr>
        <p:spPr>
          <a:xfrm>
            <a:off x="1183569" y="434152"/>
            <a:ext cx="7769044"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Spectrogram offset (left) and onset (right) CAR - </a:t>
            </a:r>
            <a:r>
              <a:rPr lang="it-IT" dirty="0"/>
              <a:t>ak6</a:t>
            </a:r>
            <a:endParaRPr dirty="0"/>
          </a:p>
        </p:txBody>
      </p:sp>
      <p:pic>
        <p:nvPicPr>
          <p:cNvPr id="132" name="Shape 132"/>
          <p:cNvPicPr preferRelativeResize="0"/>
          <p:nvPr/>
        </p:nvPicPr>
        <p:blipFill rotWithShape="1">
          <a:blip r:embed="rId4">
            <a:alphaModFix/>
          </a:blip>
          <a:srcRect l="8236" r="8899"/>
          <a:stretch/>
        </p:blipFill>
        <p:spPr>
          <a:xfrm>
            <a:off x="4730421" y="1504738"/>
            <a:ext cx="4299130" cy="247250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1184999" y="425497"/>
            <a:ext cx="8118489"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sz="2300" dirty="0"/>
              <a:t>Spectrogram offset and onset </a:t>
            </a:r>
            <a:r>
              <a:rPr lang="it-IT" sz="2300" dirty="0" err="1"/>
              <a:t>Laplacian</a:t>
            </a:r>
            <a:r>
              <a:rPr lang="it-IT" sz="2300" dirty="0"/>
              <a:t> - ak5</a:t>
            </a:r>
            <a:endParaRPr sz="2300" dirty="0"/>
          </a:p>
        </p:txBody>
      </p:sp>
      <p:pic>
        <p:nvPicPr>
          <p:cNvPr id="169" name="Shape 169"/>
          <p:cNvPicPr preferRelativeResize="0"/>
          <p:nvPr/>
        </p:nvPicPr>
        <p:blipFill rotWithShape="1">
          <a:blip r:embed="rId3">
            <a:alphaModFix/>
          </a:blip>
          <a:srcRect l="9068" r="9815"/>
          <a:stretch/>
        </p:blipFill>
        <p:spPr>
          <a:xfrm>
            <a:off x="114100" y="1803575"/>
            <a:ext cx="4309976" cy="2532125"/>
          </a:xfrm>
          <a:prstGeom prst="rect">
            <a:avLst/>
          </a:prstGeom>
          <a:noFill/>
          <a:ln w="9525" cap="flat" cmpd="sng">
            <a:solidFill>
              <a:srgbClr val="000000"/>
            </a:solidFill>
            <a:prstDash val="solid"/>
            <a:round/>
            <a:headEnd type="none" w="sm" len="sm"/>
            <a:tailEnd type="none" w="sm" len="sm"/>
          </a:ln>
        </p:spPr>
      </p:pic>
      <p:pic>
        <p:nvPicPr>
          <p:cNvPr id="170" name="Shape 170"/>
          <p:cNvPicPr preferRelativeResize="0"/>
          <p:nvPr/>
        </p:nvPicPr>
        <p:blipFill rotWithShape="1">
          <a:blip r:embed="rId4">
            <a:alphaModFix/>
          </a:blip>
          <a:srcRect l="8975" r="9057"/>
          <a:stretch/>
        </p:blipFill>
        <p:spPr>
          <a:xfrm>
            <a:off x="4571990" y="1803575"/>
            <a:ext cx="4355112" cy="2532125"/>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1233033" y="468050"/>
            <a:ext cx="7842042"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sz="2400" dirty="0"/>
              <a:t>Spectrogram offset and onset </a:t>
            </a:r>
            <a:r>
              <a:rPr lang="it-IT" sz="2400" dirty="0"/>
              <a:t>L</a:t>
            </a:r>
            <a:r>
              <a:rPr lang="it" sz="2400" dirty="0"/>
              <a:t>ap</a:t>
            </a:r>
            <a:r>
              <a:rPr lang="it-IT" sz="2400" dirty="0" err="1"/>
              <a:t>lacian</a:t>
            </a:r>
            <a:r>
              <a:rPr lang="it" sz="2400" dirty="0"/>
              <a:t> - </a:t>
            </a:r>
            <a:r>
              <a:rPr lang="it-IT" sz="2400" dirty="0"/>
              <a:t>ak6</a:t>
            </a:r>
            <a:endParaRPr sz="2400" dirty="0"/>
          </a:p>
        </p:txBody>
      </p:sp>
      <p:pic>
        <p:nvPicPr>
          <p:cNvPr id="154" name="Shape 154"/>
          <p:cNvPicPr preferRelativeResize="0"/>
          <p:nvPr/>
        </p:nvPicPr>
        <p:blipFill rotWithShape="1">
          <a:blip r:embed="rId3">
            <a:alphaModFix/>
          </a:blip>
          <a:srcRect l="8335" r="8889"/>
          <a:stretch/>
        </p:blipFill>
        <p:spPr>
          <a:xfrm>
            <a:off x="185650" y="1548650"/>
            <a:ext cx="4386349" cy="2591600"/>
          </a:xfrm>
          <a:prstGeom prst="rect">
            <a:avLst/>
          </a:prstGeom>
          <a:noFill/>
          <a:ln w="9525" cap="flat" cmpd="sng">
            <a:solidFill>
              <a:srgbClr val="000000"/>
            </a:solidFill>
            <a:prstDash val="solid"/>
            <a:round/>
            <a:headEnd type="none" w="sm" len="sm"/>
            <a:tailEnd type="none" w="sm" len="sm"/>
          </a:ln>
        </p:spPr>
      </p:pic>
      <p:pic>
        <p:nvPicPr>
          <p:cNvPr id="155" name="Shape 155"/>
          <p:cNvPicPr preferRelativeResize="0"/>
          <p:nvPr/>
        </p:nvPicPr>
        <p:blipFill rotWithShape="1">
          <a:blip r:embed="rId4">
            <a:alphaModFix/>
          </a:blip>
          <a:srcRect l="9319" r="9213"/>
          <a:stretch/>
        </p:blipFill>
        <p:spPr>
          <a:xfrm>
            <a:off x="4644950" y="1548650"/>
            <a:ext cx="4430225" cy="259160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1543861" y="232523"/>
            <a:ext cx="6683765" cy="960668"/>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it" dirty="0"/>
              <a:t>Periodogram (Pwelch) offset/onset </a:t>
            </a:r>
            <a:r>
              <a:rPr lang="it-IT" dirty="0"/>
              <a:t>ak6</a:t>
            </a:r>
            <a:endParaRPr dirty="0"/>
          </a:p>
        </p:txBody>
      </p:sp>
      <p:pic>
        <p:nvPicPr>
          <p:cNvPr id="190" name="Shape 190"/>
          <p:cNvPicPr preferRelativeResize="0"/>
          <p:nvPr/>
        </p:nvPicPr>
        <p:blipFill rotWithShape="1">
          <a:blip r:embed="rId3">
            <a:alphaModFix/>
          </a:blip>
          <a:srcRect l="8336" r="6339"/>
          <a:stretch/>
        </p:blipFill>
        <p:spPr>
          <a:xfrm>
            <a:off x="503256" y="1530445"/>
            <a:ext cx="4082244" cy="2439351"/>
          </a:xfrm>
          <a:prstGeom prst="rect">
            <a:avLst/>
          </a:prstGeom>
          <a:noFill/>
          <a:ln w="9525" cap="flat" cmpd="sng">
            <a:solidFill>
              <a:srgbClr val="000000"/>
            </a:solidFill>
            <a:prstDash val="solid"/>
            <a:round/>
            <a:headEnd type="none" w="sm" len="sm"/>
            <a:tailEnd type="none" w="sm" len="sm"/>
          </a:ln>
        </p:spPr>
      </p:pic>
      <p:pic>
        <p:nvPicPr>
          <p:cNvPr id="191" name="Shape 191"/>
          <p:cNvPicPr preferRelativeResize="0"/>
          <p:nvPr/>
        </p:nvPicPr>
        <p:blipFill rotWithShape="1">
          <a:blip r:embed="rId4">
            <a:alphaModFix/>
          </a:blip>
          <a:srcRect l="8028" r="4802"/>
          <a:stretch/>
        </p:blipFill>
        <p:spPr>
          <a:xfrm>
            <a:off x="4682159" y="1530445"/>
            <a:ext cx="4293991" cy="2439351"/>
          </a:xfrm>
          <a:prstGeom prst="rect">
            <a:avLst/>
          </a:prstGeom>
          <a:noFill/>
          <a:ln w="9525" cap="flat" cmpd="sng">
            <a:solidFill>
              <a:srgbClr val="000000"/>
            </a:solidFill>
            <a:prstDash val="solid"/>
            <a:round/>
            <a:headEnd type="none" w="sm" len="sm"/>
            <a:tailEnd type="none" w="sm" len="sm"/>
          </a:ln>
        </p:spPr>
      </p:pic>
      <p:sp>
        <p:nvSpPr>
          <p:cNvPr id="192" name="Shape 192"/>
          <p:cNvSpPr txBox="1"/>
          <p:nvPr/>
        </p:nvSpPr>
        <p:spPr>
          <a:xfrm>
            <a:off x="112350" y="4332025"/>
            <a:ext cx="8946300" cy="511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Periodogram (Pwelch) offset/onset </a:t>
            </a:r>
            <a:r>
              <a:rPr lang="it-IT" dirty="0"/>
              <a:t>ak4</a:t>
            </a:r>
            <a:endParaRPr dirty="0"/>
          </a:p>
        </p:txBody>
      </p:sp>
      <p:pic>
        <p:nvPicPr>
          <p:cNvPr id="199" name="Shape 199"/>
          <p:cNvPicPr preferRelativeResize="0"/>
          <p:nvPr/>
        </p:nvPicPr>
        <p:blipFill rotWithShape="1">
          <a:blip r:embed="rId3">
            <a:alphaModFix/>
          </a:blip>
          <a:srcRect l="8333" r="7235"/>
          <a:stretch/>
        </p:blipFill>
        <p:spPr>
          <a:xfrm>
            <a:off x="71225" y="1797975"/>
            <a:ext cx="4495769" cy="2537701"/>
          </a:xfrm>
          <a:prstGeom prst="rect">
            <a:avLst/>
          </a:prstGeom>
          <a:noFill/>
          <a:ln w="9525" cap="flat" cmpd="sng">
            <a:solidFill>
              <a:srgbClr val="000000"/>
            </a:solidFill>
            <a:prstDash val="solid"/>
            <a:round/>
            <a:headEnd type="none" w="sm" len="sm"/>
            <a:tailEnd type="none" w="sm" len="sm"/>
          </a:ln>
        </p:spPr>
      </p:pic>
      <p:pic>
        <p:nvPicPr>
          <p:cNvPr id="200" name="Shape 200"/>
          <p:cNvPicPr preferRelativeResize="0"/>
          <p:nvPr/>
        </p:nvPicPr>
        <p:blipFill rotWithShape="1">
          <a:blip r:embed="rId4">
            <a:alphaModFix/>
          </a:blip>
          <a:srcRect l="8312" r="7555"/>
          <a:stretch/>
        </p:blipFill>
        <p:spPr>
          <a:xfrm>
            <a:off x="4749525" y="1797975"/>
            <a:ext cx="4374099" cy="2477664"/>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1475081" y="133350"/>
            <a:ext cx="7571700" cy="7026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it" dirty="0"/>
              <a:t>Topoplot alpha band - </a:t>
            </a:r>
            <a:r>
              <a:rPr lang="it-IT" dirty="0"/>
              <a:t>ak6</a:t>
            </a:r>
            <a:endParaRPr dirty="0"/>
          </a:p>
        </p:txBody>
      </p:sp>
      <p:pic>
        <p:nvPicPr>
          <p:cNvPr id="213" name="Shape 213"/>
          <p:cNvPicPr preferRelativeResize="0"/>
          <p:nvPr/>
        </p:nvPicPr>
        <p:blipFill>
          <a:blip r:embed="rId3">
            <a:alphaModFix/>
          </a:blip>
          <a:stretch>
            <a:fillRect/>
          </a:stretch>
        </p:blipFill>
        <p:spPr>
          <a:xfrm>
            <a:off x="365592" y="1020950"/>
            <a:ext cx="4745225" cy="3711500"/>
          </a:xfrm>
          <a:prstGeom prst="rect">
            <a:avLst/>
          </a:prstGeom>
          <a:noFill/>
          <a:ln>
            <a:noFill/>
          </a:ln>
        </p:spPr>
      </p:pic>
      <p:pic>
        <p:nvPicPr>
          <p:cNvPr id="214" name="Shape 214"/>
          <p:cNvPicPr preferRelativeResize="0"/>
          <p:nvPr/>
        </p:nvPicPr>
        <p:blipFill rotWithShape="1">
          <a:blip r:embed="rId4">
            <a:alphaModFix/>
          </a:blip>
          <a:srcRect l="13091" r="7372"/>
          <a:stretch/>
        </p:blipFill>
        <p:spPr>
          <a:xfrm>
            <a:off x="4960307" y="1020950"/>
            <a:ext cx="4086474" cy="3711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1216315" y="516844"/>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Topoplot alpha band - </a:t>
            </a:r>
            <a:r>
              <a:rPr lang="it-IT" dirty="0"/>
              <a:t>ak5</a:t>
            </a:r>
            <a:endParaRPr dirty="0"/>
          </a:p>
        </p:txBody>
      </p:sp>
      <p:pic>
        <p:nvPicPr>
          <p:cNvPr id="228" name="Shape 228"/>
          <p:cNvPicPr preferRelativeResize="0"/>
          <p:nvPr/>
        </p:nvPicPr>
        <p:blipFill rotWithShape="1">
          <a:blip r:embed="rId3">
            <a:alphaModFix/>
          </a:blip>
          <a:srcRect l="11628" r="10689"/>
          <a:stretch/>
        </p:blipFill>
        <p:spPr>
          <a:xfrm>
            <a:off x="630740" y="1181091"/>
            <a:ext cx="3844200" cy="3711500"/>
          </a:xfrm>
          <a:prstGeom prst="rect">
            <a:avLst/>
          </a:prstGeom>
          <a:noFill/>
          <a:ln>
            <a:noFill/>
          </a:ln>
        </p:spPr>
      </p:pic>
      <p:pic>
        <p:nvPicPr>
          <p:cNvPr id="229" name="Shape 229"/>
          <p:cNvPicPr preferRelativeResize="0"/>
          <p:nvPr/>
        </p:nvPicPr>
        <p:blipFill rotWithShape="1">
          <a:blip r:embed="rId4">
            <a:alphaModFix/>
          </a:blip>
          <a:srcRect l="13273" r="9732"/>
          <a:stretch/>
        </p:blipFill>
        <p:spPr>
          <a:xfrm>
            <a:off x="4866820" y="1293825"/>
            <a:ext cx="3810279" cy="3711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Shape 234"/>
          <p:cNvSpPr txBox="1">
            <a:spLocks noGrp="1"/>
          </p:cNvSpPr>
          <p:nvPr>
            <p:ph type="title"/>
          </p:nvPr>
        </p:nvSpPr>
        <p:spPr>
          <a:xfrm>
            <a:off x="1178737" y="491792"/>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Topoplot beta band - </a:t>
            </a:r>
            <a:r>
              <a:rPr lang="it-IT" dirty="0"/>
              <a:t>ak6</a:t>
            </a:r>
            <a:endParaRPr dirty="0"/>
          </a:p>
        </p:txBody>
      </p:sp>
      <p:pic>
        <p:nvPicPr>
          <p:cNvPr id="235" name="Shape 235"/>
          <p:cNvPicPr preferRelativeResize="0"/>
          <p:nvPr/>
        </p:nvPicPr>
        <p:blipFill rotWithShape="1">
          <a:blip r:embed="rId3">
            <a:alphaModFix/>
          </a:blip>
          <a:srcRect l="11628" r="10689"/>
          <a:stretch/>
        </p:blipFill>
        <p:spPr>
          <a:xfrm>
            <a:off x="371600" y="1308100"/>
            <a:ext cx="3844200" cy="3711500"/>
          </a:xfrm>
          <a:prstGeom prst="rect">
            <a:avLst/>
          </a:prstGeom>
          <a:noFill/>
          <a:ln>
            <a:noFill/>
          </a:ln>
        </p:spPr>
      </p:pic>
      <p:pic>
        <p:nvPicPr>
          <p:cNvPr id="236" name="Shape 236"/>
          <p:cNvPicPr preferRelativeResize="0"/>
          <p:nvPr/>
        </p:nvPicPr>
        <p:blipFill rotWithShape="1">
          <a:blip r:embed="rId4">
            <a:alphaModFix/>
          </a:blip>
          <a:srcRect l="8449" r="6805"/>
          <a:stretch/>
        </p:blipFill>
        <p:spPr>
          <a:xfrm>
            <a:off x="4773175" y="1308100"/>
            <a:ext cx="4193827" cy="3711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963175" y="2105246"/>
            <a:ext cx="6686550" cy="2043634"/>
          </a:xfrm>
        </p:spPr>
        <p:txBody>
          <a:bodyPr/>
          <a:lstStyle/>
          <a:p>
            <a:r>
              <a:rPr lang="it" b="1" dirty="0"/>
              <a:t>EEG correlates - </a:t>
            </a:r>
            <a:r>
              <a:rPr lang="it-IT" b="1" dirty="0" err="1"/>
              <a:t>Methods</a:t>
            </a:r>
            <a:endParaRPr lang="it-IT" dirty="0"/>
          </a:p>
        </p:txBody>
      </p:sp>
    </p:spTree>
    <p:extLst>
      <p:ext uri="{BB962C8B-B14F-4D97-AF65-F5344CB8AC3E}">
        <p14:creationId xmlns:p14="http://schemas.microsoft.com/office/powerpoint/2010/main" val="5082519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txBox="1">
            <a:spLocks noGrp="1"/>
          </p:cNvSpPr>
          <p:nvPr>
            <p:ph type="title"/>
          </p:nvPr>
        </p:nvSpPr>
        <p:spPr>
          <a:xfrm>
            <a:off x="1241367" y="479266"/>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Topoplot beta band - </a:t>
            </a:r>
            <a:r>
              <a:rPr lang="it-IT" dirty="0"/>
              <a:t>ak5</a:t>
            </a:r>
            <a:endParaRPr dirty="0"/>
          </a:p>
        </p:txBody>
      </p:sp>
      <p:pic>
        <p:nvPicPr>
          <p:cNvPr id="250" name="Shape 250"/>
          <p:cNvPicPr preferRelativeResize="0"/>
          <p:nvPr/>
        </p:nvPicPr>
        <p:blipFill rotWithShape="1">
          <a:blip r:embed="rId3">
            <a:alphaModFix/>
          </a:blip>
          <a:srcRect l="11628" r="10689"/>
          <a:stretch/>
        </p:blipFill>
        <p:spPr>
          <a:xfrm>
            <a:off x="564637" y="1253350"/>
            <a:ext cx="3844200" cy="3711500"/>
          </a:xfrm>
          <a:prstGeom prst="rect">
            <a:avLst/>
          </a:prstGeom>
          <a:noFill/>
          <a:ln>
            <a:noFill/>
          </a:ln>
        </p:spPr>
      </p:pic>
      <p:pic>
        <p:nvPicPr>
          <p:cNvPr id="251" name="Shape 251"/>
          <p:cNvPicPr preferRelativeResize="0"/>
          <p:nvPr/>
        </p:nvPicPr>
        <p:blipFill rotWithShape="1">
          <a:blip r:embed="rId4">
            <a:alphaModFix/>
          </a:blip>
          <a:srcRect l="12575" r="8727"/>
          <a:stretch/>
        </p:blipFill>
        <p:spPr>
          <a:xfrm>
            <a:off x="4970327" y="1391350"/>
            <a:ext cx="3749522" cy="3573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51557"/>
            <a:ext cx="7118527"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a:t>Fisher score – ak4</a:t>
            </a:r>
            <a:endParaRPr dirty="0"/>
          </a:p>
        </p:txBody>
      </p:sp>
      <p:pic>
        <p:nvPicPr>
          <p:cNvPr id="2050" name="Picture 2" descr="https://lh3.googleusercontent.com/K8VfqNd75nqtujeFVZy2H5u2YefiUKkAHzDxui16B5qfzfCMby9Xw30EgH1z7aJ1sP_e7G-2A0e7JLOZeoMKU368w17-Oof7-TBmRkTG9UrEMuIjulLHPt45MSz0_fQySqoOZ5sxIxk">
            <a:extLst>
              <a:ext uri="{FF2B5EF4-FFF2-40B4-BE49-F238E27FC236}">
                <a16:creationId xmlns:a16="http://schemas.microsoft.com/office/drawing/2014/main" id="{B1DD04A2-82C1-47B7-864F-C471135CD7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7840" y="1105822"/>
            <a:ext cx="4369183" cy="3276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2545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51557"/>
            <a:ext cx="7118527"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a:t>Fisher score – ak5</a:t>
            </a:r>
            <a:endParaRPr dirty="0"/>
          </a:p>
        </p:txBody>
      </p:sp>
      <p:pic>
        <p:nvPicPr>
          <p:cNvPr id="5124" name="Picture 4" descr="https://lh4.googleusercontent.com/9O5gtJTyePmN5idqREeuOxUhiWWReYxLrbxkiN7w6L9ewZPetL1q47VwH-JrqxrIvXTbfK5HPIcD8EiYstX8TwiDaIuL7CnDsFQz_HulhO6qRaa3woxBlGuK6TPnEgzdpbyfYvEPduI">
            <a:extLst>
              <a:ext uri="{FF2B5EF4-FFF2-40B4-BE49-F238E27FC236}">
                <a16:creationId xmlns:a16="http://schemas.microsoft.com/office/drawing/2014/main" id="{31338C23-F80F-4C76-AD84-F44C5A6390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265" y="1198961"/>
            <a:ext cx="4720856" cy="3540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43864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51557"/>
            <a:ext cx="7118527"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a:t>Class </a:t>
            </a:r>
            <a:r>
              <a:rPr lang="it-IT" dirty="0" err="1"/>
              <a:t>errors</a:t>
            </a:r>
            <a:r>
              <a:rPr lang="it-IT" dirty="0"/>
              <a:t> on CV </a:t>
            </a:r>
            <a:r>
              <a:rPr lang="it-IT" dirty="0" err="1"/>
              <a:t>folds</a:t>
            </a:r>
            <a:r>
              <a:rPr lang="it-IT" dirty="0"/>
              <a:t> – </a:t>
            </a:r>
            <a:r>
              <a:rPr lang="it-IT" dirty="0" err="1"/>
              <a:t>ak</a:t>
            </a:r>
            <a:r>
              <a:rPr lang="it-IT" dirty="0"/>
              <a:t> 5</a:t>
            </a:r>
            <a:endParaRPr dirty="0"/>
          </a:p>
        </p:txBody>
      </p:sp>
      <p:pic>
        <p:nvPicPr>
          <p:cNvPr id="7170" name="Picture 2" descr="https://lh6.googleusercontent.com/QiDY1uDnKcQGKE2grUSOhOM7-vmu7wqHTqH6fN2BBhgKAtCSJQa6wSr2p4ki30-N07e8lewrUpfNYmo3bKsrQwQCwpt8ZAgL25mkZU2PDBOE9gudtyDyFc46OggIAMTHSFEz1_HJlqI">
            <a:extLst>
              <a:ext uri="{FF2B5EF4-FFF2-40B4-BE49-F238E27FC236}">
                <a16:creationId xmlns:a16="http://schemas.microsoft.com/office/drawing/2014/main" id="{C773C6CC-25F4-4455-8B36-B48D1C72A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7670" y="1012225"/>
            <a:ext cx="5174512" cy="3880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76663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51557"/>
            <a:ext cx="7118527"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a:t>Class </a:t>
            </a:r>
            <a:r>
              <a:rPr lang="it-IT" dirty="0" err="1"/>
              <a:t>errors</a:t>
            </a:r>
            <a:r>
              <a:rPr lang="it-IT" dirty="0"/>
              <a:t> on CV </a:t>
            </a:r>
            <a:r>
              <a:rPr lang="it-IT" dirty="0" err="1"/>
              <a:t>folds</a:t>
            </a:r>
            <a:r>
              <a:rPr lang="it-IT" dirty="0"/>
              <a:t> – </a:t>
            </a:r>
            <a:r>
              <a:rPr lang="it-IT" dirty="0" err="1"/>
              <a:t>ak</a:t>
            </a:r>
            <a:r>
              <a:rPr lang="it-IT" dirty="0"/>
              <a:t> 6</a:t>
            </a:r>
            <a:endParaRPr dirty="0"/>
          </a:p>
        </p:txBody>
      </p:sp>
      <p:pic>
        <p:nvPicPr>
          <p:cNvPr id="8194" name="Picture 2" descr="https://lh5.googleusercontent.com/9Gb7AJ4R-8qt0dh8D0ACpMdekQ_RZTaR-yoTa7XWKpxe_A8s1m-byYQhUZNjgX5Li6JgnqRk91G6WP1n7aEYPj2XfnvFu3USnmarpDej1q4S1Z387iRJELu3Q4ZpDCIEUEh11YxCu-Y">
            <a:extLst>
              <a:ext uri="{FF2B5EF4-FFF2-40B4-BE49-F238E27FC236}">
                <a16:creationId xmlns:a16="http://schemas.microsoft.com/office/drawing/2014/main" id="{7062945D-19CB-4062-9D50-A22EA4C5E7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7340" y="1012225"/>
            <a:ext cx="5097780" cy="3823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9834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1583187" y="423862"/>
            <a:ext cx="6683765" cy="695102"/>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sz="3600" b="1" dirty="0"/>
              <a:t>EEG correlates - </a:t>
            </a:r>
            <a:r>
              <a:rPr lang="it-IT" sz="3600" b="1" dirty="0" err="1"/>
              <a:t>Methods</a:t>
            </a:r>
            <a:endParaRPr sz="3600" b="1" dirty="0"/>
          </a:p>
        </p:txBody>
      </p:sp>
      <p:sp>
        <p:nvSpPr>
          <p:cNvPr id="125" name="Shape 125"/>
          <p:cNvSpPr txBox="1">
            <a:spLocks noGrp="1"/>
          </p:cNvSpPr>
          <p:nvPr>
            <p:ph type="subTitle" idx="4294967295"/>
          </p:nvPr>
        </p:nvSpPr>
        <p:spPr>
          <a:xfrm>
            <a:off x="1004261" y="1121509"/>
            <a:ext cx="7767600" cy="3619500"/>
          </a:xfrm>
          <a:prstGeom prst="rect">
            <a:avLst/>
          </a:prstGeom>
        </p:spPr>
        <p:txBody>
          <a:bodyPr spcFirstLastPara="1" wrap="square" lIns="91425" tIns="91425" rIns="91425" bIns="91425" anchor="t" anchorCtr="0">
            <a:noAutofit/>
          </a:bodyPr>
          <a:lstStyle/>
          <a:p>
            <a:pPr marL="457200" lvl="0" indent="-317500" rtl="0">
              <a:lnSpc>
                <a:spcPct val="115000"/>
              </a:lnSpc>
              <a:spcBef>
                <a:spcPts val="600"/>
              </a:spcBef>
              <a:spcAft>
                <a:spcPts val="0"/>
              </a:spcAft>
              <a:buClr>
                <a:srgbClr val="000000"/>
              </a:buClr>
              <a:buSzPts val="1400"/>
              <a:buFont typeface="Arial"/>
              <a:buChar char="●"/>
            </a:pPr>
            <a:r>
              <a:rPr lang="it" sz="1400" dirty="0">
                <a:solidFill>
                  <a:srgbClr val="000000"/>
                </a:solidFill>
                <a:ea typeface="Arial"/>
                <a:cs typeface="Arial"/>
                <a:sym typeface="Arial"/>
              </a:rPr>
              <a:t>Concatenation of all runs for each subject</a:t>
            </a:r>
            <a:endParaRPr sz="1400" dirty="0">
              <a:solidFill>
                <a:srgbClr val="000000"/>
              </a:solidFill>
              <a:ea typeface="Arial"/>
              <a:cs typeface="Arial"/>
              <a:sym typeface="Arial"/>
            </a:endParaRPr>
          </a:p>
          <a:p>
            <a:pPr marL="457200" lvl="0" indent="-317500" rtl="0">
              <a:lnSpc>
                <a:spcPct val="115000"/>
              </a:lnSpc>
              <a:spcBef>
                <a:spcPts val="0"/>
              </a:spcBef>
              <a:spcAft>
                <a:spcPts val="0"/>
              </a:spcAft>
              <a:buClr>
                <a:srgbClr val="000000"/>
              </a:buClr>
              <a:buSzPts val="1400"/>
              <a:buFont typeface="Arial"/>
              <a:buChar char="●"/>
            </a:pPr>
            <a:r>
              <a:rPr lang="it-IT" sz="1400" dirty="0" err="1">
                <a:solidFill>
                  <a:srgbClr val="000000"/>
                </a:solidFill>
                <a:ea typeface="Arial"/>
                <a:cs typeface="Arial"/>
                <a:sym typeface="Arial"/>
              </a:rPr>
              <a:t>Comparison</a:t>
            </a:r>
            <a:r>
              <a:rPr lang="it-IT" sz="1400" dirty="0">
                <a:solidFill>
                  <a:srgbClr val="000000"/>
                </a:solidFill>
                <a:ea typeface="Arial"/>
                <a:cs typeface="Arial"/>
                <a:sym typeface="Arial"/>
              </a:rPr>
              <a:t> of </a:t>
            </a:r>
            <a:r>
              <a:rPr lang="it-IT" sz="1400" b="1" dirty="0" err="1">
                <a:solidFill>
                  <a:srgbClr val="000000"/>
                </a:solidFill>
                <a:ea typeface="Arial"/>
                <a:cs typeface="Arial"/>
                <a:sym typeface="Arial"/>
              </a:rPr>
              <a:t>two</a:t>
            </a:r>
            <a:r>
              <a:rPr lang="it-IT" sz="1400" b="1" dirty="0">
                <a:solidFill>
                  <a:srgbClr val="000000"/>
                </a:solidFill>
                <a:ea typeface="Arial"/>
                <a:cs typeface="Arial"/>
                <a:sym typeface="Arial"/>
              </a:rPr>
              <a:t> </a:t>
            </a:r>
            <a:r>
              <a:rPr lang="it-IT" sz="1400" b="1" dirty="0" err="1">
                <a:solidFill>
                  <a:srgbClr val="000000"/>
                </a:solidFill>
                <a:ea typeface="Arial"/>
                <a:cs typeface="Arial"/>
                <a:sym typeface="Arial"/>
              </a:rPr>
              <a:t>different</a:t>
            </a:r>
            <a:r>
              <a:rPr lang="it-IT" sz="1400" b="1" dirty="0">
                <a:solidFill>
                  <a:srgbClr val="000000"/>
                </a:solidFill>
                <a:ea typeface="Arial"/>
                <a:cs typeface="Arial"/>
                <a:sym typeface="Arial"/>
              </a:rPr>
              <a:t> </a:t>
            </a:r>
            <a:r>
              <a:rPr lang="it-IT" sz="1400" b="1" dirty="0" err="1">
                <a:solidFill>
                  <a:srgbClr val="000000"/>
                </a:solidFill>
                <a:ea typeface="Arial"/>
                <a:cs typeface="Arial"/>
                <a:sym typeface="Arial"/>
              </a:rPr>
              <a:t>spatial</a:t>
            </a:r>
            <a:r>
              <a:rPr lang="it-IT" sz="1400" b="1" dirty="0">
                <a:solidFill>
                  <a:srgbClr val="000000"/>
                </a:solidFill>
                <a:ea typeface="Arial"/>
                <a:cs typeface="Arial"/>
                <a:sym typeface="Arial"/>
              </a:rPr>
              <a:t> </a:t>
            </a:r>
            <a:r>
              <a:rPr lang="it-IT" sz="1400" b="1" dirty="0" err="1">
                <a:solidFill>
                  <a:srgbClr val="000000"/>
                </a:solidFill>
                <a:ea typeface="Arial"/>
                <a:cs typeface="Arial"/>
                <a:sym typeface="Arial"/>
              </a:rPr>
              <a:t>filters</a:t>
            </a:r>
            <a:r>
              <a:rPr lang="it" sz="1400" dirty="0">
                <a:solidFill>
                  <a:srgbClr val="000000"/>
                </a:solidFill>
                <a:ea typeface="Arial"/>
                <a:cs typeface="Arial"/>
                <a:sym typeface="Arial"/>
              </a:rPr>
              <a:t>: </a:t>
            </a:r>
            <a:r>
              <a:rPr lang="it-IT" sz="1400" dirty="0">
                <a:solidFill>
                  <a:srgbClr val="000000"/>
                </a:solidFill>
                <a:ea typeface="Arial"/>
                <a:cs typeface="Arial"/>
                <a:sym typeface="Arial"/>
              </a:rPr>
              <a:t>L</a:t>
            </a:r>
            <a:r>
              <a:rPr lang="it" sz="1400" dirty="0">
                <a:solidFill>
                  <a:srgbClr val="000000"/>
                </a:solidFill>
                <a:ea typeface="Arial"/>
                <a:cs typeface="Arial"/>
                <a:sym typeface="Arial"/>
              </a:rPr>
              <a:t>aplacian filter and CAR filter</a:t>
            </a:r>
            <a:endParaRPr sz="1400" dirty="0">
              <a:solidFill>
                <a:srgbClr val="000000"/>
              </a:solidFill>
              <a:ea typeface="Arial"/>
              <a:cs typeface="Arial"/>
              <a:sym typeface="Arial"/>
            </a:endParaRPr>
          </a:p>
          <a:p>
            <a:pPr marL="457200" lvl="0" indent="-317500" rtl="0">
              <a:lnSpc>
                <a:spcPct val="115000"/>
              </a:lnSpc>
              <a:spcBef>
                <a:spcPts val="0"/>
              </a:spcBef>
              <a:spcAft>
                <a:spcPts val="0"/>
              </a:spcAft>
              <a:buClr>
                <a:srgbClr val="000000"/>
              </a:buClr>
              <a:buSzPts val="1400"/>
              <a:buFont typeface="Arial"/>
              <a:buChar char="●"/>
            </a:pPr>
            <a:r>
              <a:rPr lang="it" sz="1400" b="1" dirty="0">
                <a:solidFill>
                  <a:srgbClr val="000000"/>
                </a:solidFill>
                <a:ea typeface="Arial"/>
                <a:cs typeface="Arial"/>
                <a:sym typeface="Arial"/>
              </a:rPr>
              <a:t>Epoching</a:t>
            </a:r>
            <a:r>
              <a:rPr lang="it" sz="1400" dirty="0">
                <a:solidFill>
                  <a:srgbClr val="000000"/>
                </a:solidFill>
                <a:ea typeface="Arial"/>
                <a:cs typeface="Arial"/>
                <a:sym typeface="Arial"/>
              </a:rPr>
              <a:t> of the data based on the event type and the chosen time </a:t>
            </a:r>
            <a:r>
              <a:rPr lang="it" sz="1400" dirty="0">
                <a:solidFill>
                  <a:schemeClr val="dk1"/>
                </a:solidFill>
                <a:ea typeface="Arial"/>
                <a:cs typeface="Arial"/>
                <a:sym typeface="Arial"/>
              </a:rPr>
              <a:t>before and after </a:t>
            </a:r>
            <a:r>
              <a:rPr lang="it" sz="1400" dirty="0">
                <a:solidFill>
                  <a:srgbClr val="000000"/>
                </a:solidFill>
                <a:ea typeface="Arial"/>
                <a:cs typeface="Arial"/>
                <a:sym typeface="Arial"/>
              </a:rPr>
              <a:t>the selected event </a:t>
            </a:r>
            <a:endParaRPr sz="1400" dirty="0">
              <a:solidFill>
                <a:srgbClr val="000000"/>
              </a:solidFill>
              <a:ea typeface="Arial"/>
              <a:cs typeface="Arial"/>
              <a:sym typeface="Arial"/>
            </a:endParaRPr>
          </a:p>
          <a:p>
            <a:pPr marL="914400" lvl="1" indent="-317500" rtl="0">
              <a:lnSpc>
                <a:spcPct val="115000"/>
              </a:lnSpc>
              <a:spcBef>
                <a:spcPts val="0"/>
              </a:spcBef>
              <a:spcAft>
                <a:spcPts val="0"/>
              </a:spcAft>
              <a:buClr>
                <a:srgbClr val="000000"/>
              </a:buClr>
              <a:buSzPts val="1400"/>
              <a:buFont typeface="Arial"/>
              <a:buChar char="○"/>
            </a:pPr>
            <a:r>
              <a:rPr lang="it" sz="1400" dirty="0">
                <a:solidFill>
                  <a:srgbClr val="000000"/>
                </a:solidFill>
                <a:ea typeface="Arial"/>
                <a:cs typeface="Arial"/>
                <a:sym typeface="Arial"/>
              </a:rPr>
              <a:t>Baseline (</a:t>
            </a:r>
            <a:r>
              <a:rPr lang="it-IT" sz="1400" dirty="0" err="1">
                <a:solidFill>
                  <a:srgbClr val="000000"/>
                </a:solidFill>
                <a:ea typeface="Arial"/>
                <a:cs typeface="Arial"/>
                <a:sym typeface="Arial"/>
              </a:rPr>
              <a:t>EventID</a:t>
            </a:r>
            <a:r>
              <a:rPr lang="it-IT" sz="1400" dirty="0">
                <a:solidFill>
                  <a:srgbClr val="000000"/>
                </a:solidFill>
                <a:ea typeface="Arial"/>
                <a:cs typeface="Arial"/>
                <a:sym typeface="Arial"/>
              </a:rPr>
              <a:t> 200): [-3 , 3] s</a:t>
            </a:r>
            <a:endParaRPr sz="1400" dirty="0">
              <a:solidFill>
                <a:srgbClr val="000000"/>
              </a:solidFill>
              <a:ea typeface="Arial"/>
              <a:cs typeface="Arial"/>
              <a:sym typeface="Arial"/>
            </a:endParaRPr>
          </a:p>
          <a:p>
            <a:pPr marL="914400" lvl="1" indent="-317500" rtl="0">
              <a:lnSpc>
                <a:spcPct val="115000"/>
              </a:lnSpc>
              <a:spcBef>
                <a:spcPts val="0"/>
              </a:spcBef>
              <a:spcAft>
                <a:spcPts val="0"/>
              </a:spcAft>
              <a:buClr>
                <a:srgbClr val="000000"/>
              </a:buClr>
              <a:buSzPts val="1400"/>
              <a:buFont typeface="Arial"/>
              <a:buChar char="○"/>
            </a:pPr>
            <a:r>
              <a:rPr lang="it" sz="1400" dirty="0">
                <a:solidFill>
                  <a:srgbClr val="000000"/>
                </a:solidFill>
                <a:ea typeface="Arial"/>
                <a:cs typeface="Arial"/>
                <a:sym typeface="Arial"/>
              </a:rPr>
              <a:t>Motor Imagery initiation (</a:t>
            </a:r>
            <a:r>
              <a:rPr lang="it-IT" sz="1400" dirty="0" err="1">
                <a:solidFill>
                  <a:srgbClr val="000000"/>
                </a:solidFill>
                <a:ea typeface="Arial"/>
                <a:cs typeface="Arial"/>
                <a:sym typeface="Arial"/>
              </a:rPr>
              <a:t>EventID</a:t>
            </a:r>
            <a:r>
              <a:rPr lang="it-IT" sz="1400" dirty="0">
                <a:solidFill>
                  <a:srgbClr val="000000"/>
                </a:solidFill>
                <a:ea typeface="Arial"/>
                <a:cs typeface="Arial"/>
                <a:sym typeface="Arial"/>
              </a:rPr>
              <a:t> 400): </a:t>
            </a:r>
            <a:r>
              <a:rPr lang="it" sz="1400" dirty="0">
                <a:solidFill>
                  <a:srgbClr val="000000"/>
                </a:solidFill>
                <a:ea typeface="Arial"/>
                <a:cs typeface="Arial"/>
                <a:sym typeface="Arial"/>
              </a:rPr>
              <a:t>[-4 , 2] </a:t>
            </a:r>
            <a:r>
              <a:rPr lang="it-IT" sz="1400" dirty="0">
                <a:solidFill>
                  <a:srgbClr val="000000"/>
                </a:solidFill>
                <a:ea typeface="Arial"/>
                <a:cs typeface="Arial"/>
                <a:sym typeface="Arial"/>
              </a:rPr>
              <a:t>s</a:t>
            </a:r>
            <a:endParaRPr sz="1400" dirty="0">
              <a:solidFill>
                <a:srgbClr val="000000"/>
              </a:solidFill>
              <a:ea typeface="Arial"/>
              <a:cs typeface="Arial"/>
              <a:sym typeface="Arial"/>
            </a:endParaRPr>
          </a:p>
          <a:p>
            <a:pPr marL="914400" lvl="1" indent="-317500" rtl="0">
              <a:lnSpc>
                <a:spcPct val="115000"/>
              </a:lnSpc>
              <a:spcBef>
                <a:spcPts val="0"/>
              </a:spcBef>
              <a:spcAft>
                <a:spcPts val="0"/>
              </a:spcAft>
              <a:buClr>
                <a:srgbClr val="000000"/>
              </a:buClr>
              <a:buSzPts val="1400"/>
              <a:buFont typeface="Arial"/>
              <a:buChar char="○"/>
            </a:pPr>
            <a:r>
              <a:rPr lang="it" sz="1400" dirty="0">
                <a:solidFill>
                  <a:srgbClr val="000000"/>
                </a:solidFill>
                <a:ea typeface="Arial"/>
                <a:cs typeface="Arial"/>
                <a:sym typeface="Arial"/>
              </a:rPr>
              <a:t>Motor Imagery termination (</a:t>
            </a:r>
            <a:r>
              <a:rPr lang="it-IT" sz="1400" dirty="0" err="1">
                <a:solidFill>
                  <a:srgbClr val="000000"/>
                </a:solidFill>
                <a:ea typeface="Arial"/>
                <a:cs typeface="Arial"/>
                <a:sym typeface="Arial"/>
              </a:rPr>
              <a:t>EventID</a:t>
            </a:r>
            <a:r>
              <a:rPr lang="it-IT" sz="1400" dirty="0">
                <a:solidFill>
                  <a:srgbClr val="000000"/>
                </a:solidFill>
                <a:ea typeface="Arial"/>
                <a:cs typeface="Arial"/>
                <a:sym typeface="Arial"/>
              </a:rPr>
              <a:t> 555</a:t>
            </a:r>
            <a:r>
              <a:rPr lang="it" sz="1400" dirty="0">
                <a:solidFill>
                  <a:srgbClr val="000000"/>
                </a:solidFill>
                <a:ea typeface="Arial"/>
                <a:cs typeface="Arial"/>
                <a:sym typeface="Arial"/>
              </a:rPr>
              <a:t>): [-3 , 3] </a:t>
            </a:r>
            <a:r>
              <a:rPr lang="it-IT" sz="1400" dirty="0">
                <a:solidFill>
                  <a:srgbClr val="000000"/>
                </a:solidFill>
                <a:ea typeface="Arial"/>
                <a:cs typeface="Arial"/>
                <a:sym typeface="Arial"/>
              </a:rPr>
              <a:t>s</a:t>
            </a:r>
            <a:endParaRPr sz="1400" dirty="0">
              <a:solidFill>
                <a:srgbClr val="000000"/>
              </a:solidFill>
              <a:ea typeface="Arial"/>
              <a:cs typeface="Arial"/>
              <a:sym typeface="Arial"/>
            </a:endParaRPr>
          </a:p>
          <a:p>
            <a:pPr marL="457200" lvl="0" indent="-317500" rtl="0">
              <a:lnSpc>
                <a:spcPct val="115000"/>
              </a:lnSpc>
              <a:spcBef>
                <a:spcPts val="0"/>
              </a:spcBef>
              <a:spcAft>
                <a:spcPts val="0"/>
              </a:spcAft>
              <a:buClr>
                <a:srgbClr val="000000"/>
              </a:buClr>
              <a:buSzPts val="1400"/>
              <a:buFont typeface="Arial"/>
              <a:buChar char="●"/>
            </a:pPr>
            <a:r>
              <a:rPr lang="it" sz="1400" b="1" dirty="0">
                <a:solidFill>
                  <a:srgbClr val="000000"/>
                </a:solidFill>
                <a:ea typeface="Arial"/>
                <a:cs typeface="Arial"/>
                <a:sym typeface="Arial"/>
              </a:rPr>
              <a:t>Pwelch</a:t>
            </a:r>
            <a:r>
              <a:rPr lang="it" sz="1400" dirty="0">
                <a:solidFill>
                  <a:srgbClr val="000000"/>
                </a:solidFill>
                <a:ea typeface="Arial"/>
                <a:cs typeface="Arial"/>
                <a:sym typeface="Arial"/>
              </a:rPr>
              <a:t> on </a:t>
            </a:r>
            <a:r>
              <a:rPr lang="it-IT" sz="1400" dirty="0">
                <a:solidFill>
                  <a:srgbClr val="000000"/>
                </a:solidFill>
                <a:ea typeface="Arial"/>
                <a:cs typeface="Arial"/>
                <a:sym typeface="Arial"/>
              </a:rPr>
              <a:t>CAR</a:t>
            </a:r>
            <a:r>
              <a:rPr lang="it" sz="1400" dirty="0">
                <a:solidFill>
                  <a:srgbClr val="000000"/>
                </a:solidFill>
                <a:ea typeface="Arial"/>
                <a:cs typeface="Arial"/>
                <a:sym typeface="Arial"/>
              </a:rPr>
              <a:t> data to obtain the periodogram to compare baseline and Motor Imagery (</a:t>
            </a:r>
            <a:r>
              <a:rPr lang="it-IT" sz="1400" dirty="0" err="1">
                <a:solidFill>
                  <a:srgbClr val="000000"/>
                </a:solidFill>
                <a:ea typeface="Arial"/>
                <a:cs typeface="Arial"/>
                <a:sym typeface="Arial"/>
              </a:rPr>
              <a:t>Parameters</a:t>
            </a:r>
            <a:r>
              <a:rPr lang="it-IT" sz="1400" dirty="0">
                <a:solidFill>
                  <a:srgbClr val="000000"/>
                </a:solidFill>
                <a:ea typeface="Arial"/>
                <a:cs typeface="Arial"/>
                <a:sym typeface="Arial"/>
              </a:rPr>
              <a:t>: </a:t>
            </a:r>
            <a:r>
              <a:rPr lang="it" sz="1400" dirty="0">
                <a:solidFill>
                  <a:srgbClr val="000000"/>
                </a:solidFill>
                <a:ea typeface="Arial"/>
                <a:cs typeface="Arial"/>
                <a:sym typeface="Arial"/>
              </a:rPr>
              <a:t>win=512, noverlap=0.5*512, frequency=500 Hz, sample rate=512 Hz)</a:t>
            </a:r>
            <a:endParaRPr sz="1400" dirty="0">
              <a:solidFill>
                <a:srgbClr val="000000"/>
              </a:solidFill>
              <a:ea typeface="Arial"/>
              <a:cs typeface="Arial"/>
              <a:sym typeface="Arial"/>
            </a:endParaRPr>
          </a:p>
          <a:p>
            <a:pPr marL="457200" marR="0" lvl="0" indent="-317500" algn="l" rtl="0">
              <a:lnSpc>
                <a:spcPct val="115000"/>
              </a:lnSpc>
              <a:spcBef>
                <a:spcPts val="0"/>
              </a:spcBef>
              <a:spcAft>
                <a:spcPts val="0"/>
              </a:spcAft>
              <a:buClr>
                <a:srgbClr val="000000"/>
              </a:buClr>
              <a:buSzPts val="1400"/>
              <a:buFont typeface="Arial"/>
              <a:buChar char="●"/>
            </a:pPr>
            <a:r>
              <a:rPr lang="it" sz="1400" b="1" dirty="0">
                <a:solidFill>
                  <a:srgbClr val="000000"/>
                </a:solidFill>
                <a:ea typeface="Arial"/>
                <a:cs typeface="Arial"/>
                <a:sym typeface="Arial"/>
              </a:rPr>
              <a:t>Spectrogram</a:t>
            </a:r>
            <a:r>
              <a:rPr lang="it" sz="1400" dirty="0">
                <a:solidFill>
                  <a:srgbClr val="000000"/>
                </a:solidFill>
                <a:ea typeface="Arial"/>
                <a:cs typeface="Arial"/>
                <a:sym typeface="Arial"/>
              </a:rPr>
              <a:t> on the most relevant channels </a:t>
            </a:r>
            <a:endParaRPr sz="1400" dirty="0">
              <a:solidFill>
                <a:srgbClr val="000000"/>
              </a:solidFill>
              <a:ea typeface="Arial"/>
              <a:cs typeface="Arial"/>
              <a:sym typeface="Arial"/>
            </a:endParaRPr>
          </a:p>
          <a:p>
            <a:pPr marL="457200" marR="0" lvl="0" indent="-317500" algn="l" rtl="0">
              <a:lnSpc>
                <a:spcPct val="115000"/>
              </a:lnSpc>
              <a:spcBef>
                <a:spcPts val="0"/>
              </a:spcBef>
              <a:spcAft>
                <a:spcPts val="0"/>
              </a:spcAft>
              <a:buClr>
                <a:srgbClr val="000000"/>
              </a:buClr>
              <a:buSzPts val="1400"/>
              <a:buFont typeface="Arial"/>
              <a:buChar char="●"/>
            </a:pPr>
            <a:r>
              <a:rPr lang="it" sz="1400" dirty="0">
                <a:solidFill>
                  <a:srgbClr val="000000"/>
                </a:solidFill>
                <a:ea typeface="Arial"/>
                <a:cs typeface="Arial"/>
                <a:sym typeface="Arial"/>
              </a:rPr>
              <a:t>Grand average over the three subjects</a:t>
            </a:r>
            <a:endParaRPr sz="1400" dirty="0">
              <a:solidFill>
                <a:srgbClr val="000000"/>
              </a:solidFill>
              <a:ea typeface="Arial"/>
              <a:cs typeface="Arial"/>
              <a:sym typeface="Arial"/>
            </a:endParaRPr>
          </a:p>
          <a:p>
            <a:pPr marL="457200" marR="0" lvl="0" indent="-317500" algn="l" rtl="0">
              <a:lnSpc>
                <a:spcPct val="115000"/>
              </a:lnSpc>
              <a:spcBef>
                <a:spcPts val="0"/>
              </a:spcBef>
              <a:spcAft>
                <a:spcPts val="0"/>
              </a:spcAft>
              <a:buClr>
                <a:srgbClr val="000000"/>
              </a:buClr>
              <a:buSzPts val="1400"/>
              <a:buFont typeface="Arial"/>
              <a:buChar char="●"/>
            </a:pPr>
            <a:r>
              <a:rPr lang="it" sz="1400" b="1" dirty="0">
                <a:solidFill>
                  <a:srgbClr val="000000"/>
                </a:solidFill>
                <a:ea typeface="Arial"/>
                <a:cs typeface="Arial"/>
                <a:sym typeface="Arial"/>
              </a:rPr>
              <a:t>Topoplot</a:t>
            </a:r>
            <a:r>
              <a:rPr lang="it" sz="1400" dirty="0">
                <a:solidFill>
                  <a:srgbClr val="000000"/>
                </a:solidFill>
                <a:ea typeface="Arial"/>
                <a:cs typeface="Arial"/>
                <a:sym typeface="Arial"/>
              </a:rPr>
              <a:t> in alpha band (8-12 Hz) and </a:t>
            </a:r>
            <a:r>
              <a:rPr lang="it" sz="1400" dirty="0">
                <a:solidFill>
                  <a:schemeClr val="dk1"/>
                </a:solidFill>
                <a:ea typeface="Arial"/>
                <a:cs typeface="Arial"/>
                <a:sym typeface="Arial"/>
              </a:rPr>
              <a:t>beta band (13-30 Hz) </a:t>
            </a:r>
            <a:r>
              <a:rPr lang="it" sz="1400" dirty="0">
                <a:solidFill>
                  <a:srgbClr val="000000"/>
                </a:solidFill>
                <a:ea typeface="Arial"/>
                <a:cs typeface="Arial"/>
                <a:sym typeface="Arial"/>
              </a:rPr>
              <a:t>for both onset and offset, using the a 2 seconds window [-1:0.25:1] </a:t>
            </a:r>
            <a:r>
              <a:rPr lang="it-IT" sz="1400" dirty="0">
                <a:solidFill>
                  <a:srgbClr val="000000"/>
                </a:solidFill>
                <a:ea typeface="Arial"/>
                <a:cs typeface="Arial"/>
                <a:sym typeface="Arial"/>
              </a:rPr>
              <a:t>s</a:t>
            </a:r>
            <a:r>
              <a:rPr lang="it" sz="1400" dirty="0">
                <a:solidFill>
                  <a:srgbClr val="000000"/>
                </a:solidFill>
                <a:ea typeface="Arial"/>
                <a:cs typeface="Arial"/>
                <a:sym typeface="Arial"/>
              </a:rPr>
              <a:t> with respect to the event alignment</a:t>
            </a:r>
            <a:endParaRPr sz="1400" dirty="0">
              <a:solidFill>
                <a:srgbClr val="000000"/>
              </a:solidFill>
              <a:ea typeface="Arial"/>
              <a:cs typeface="Arial"/>
              <a:sym typeface="Arial"/>
            </a:endParaRPr>
          </a:p>
          <a:p>
            <a:pPr marL="0" lvl="0" indent="0" rtl="0">
              <a:lnSpc>
                <a:spcPct val="115000"/>
              </a:lnSpc>
              <a:spcBef>
                <a:spcPts val="600"/>
              </a:spcBef>
              <a:spcAft>
                <a:spcPts val="0"/>
              </a:spcAft>
              <a:buNone/>
            </a:pPr>
            <a:endParaRPr sz="1800" dirty="0">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963175" y="2105246"/>
            <a:ext cx="6686550" cy="2043634"/>
          </a:xfrm>
        </p:spPr>
        <p:txBody>
          <a:bodyPr/>
          <a:lstStyle/>
          <a:p>
            <a:r>
              <a:rPr lang="it" b="1" dirty="0"/>
              <a:t>EEG correlates - </a:t>
            </a:r>
            <a:r>
              <a:rPr lang="it-IT" b="1" dirty="0" err="1"/>
              <a:t>Results</a:t>
            </a:r>
            <a:endParaRPr lang="it-IT" dirty="0"/>
          </a:p>
        </p:txBody>
      </p:sp>
    </p:spTree>
    <p:extLst>
      <p:ext uri="{BB962C8B-B14F-4D97-AF65-F5344CB8AC3E}">
        <p14:creationId xmlns:p14="http://schemas.microsoft.com/office/powerpoint/2010/main" val="1436003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1270060" y="481845"/>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Spectrogram offset and onset CAR - </a:t>
            </a:r>
            <a:r>
              <a:rPr lang="it-IT" dirty="0"/>
              <a:t>ak4</a:t>
            </a:r>
            <a:endParaRPr dirty="0"/>
          </a:p>
        </p:txBody>
      </p:sp>
      <p:pic>
        <p:nvPicPr>
          <p:cNvPr id="140" name="Shape 140"/>
          <p:cNvPicPr preferRelativeResize="0"/>
          <p:nvPr/>
        </p:nvPicPr>
        <p:blipFill rotWithShape="1">
          <a:blip r:embed="rId3">
            <a:alphaModFix/>
          </a:blip>
          <a:srcRect l="8852" r="9481"/>
          <a:stretch/>
        </p:blipFill>
        <p:spPr>
          <a:xfrm>
            <a:off x="630302" y="1410798"/>
            <a:ext cx="3941698" cy="2328290"/>
          </a:xfrm>
          <a:prstGeom prst="rect">
            <a:avLst/>
          </a:prstGeom>
          <a:noFill/>
          <a:ln w="9525" cap="flat" cmpd="sng">
            <a:solidFill>
              <a:srgbClr val="000000"/>
            </a:solidFill>
            <a:prstDash val="solid"/>
            <a:round/>
            <a:headEnd type="none" w="sm" len="sm"/>
            <a:tailEnd type="none" w="sm" len="sm"/>
          </a:ln>
        </p:spPr>
      </p:pic>
      <p:pic>
        <p:nvPicPr>
          <p:cNvPr id="141" name="Shape 141"/>
          <p:cNvPicPr preferRelativeResize="0"/>
          <p:nvPr/>
        </p:nvPicPr>
        <p:blipFill rotWithShape="1">
          <a:blip r:embed="rId4">
            <a:alphaModFix/>
          </a:blip>
          <a:srcRect l="8888" r="8888"/>
          <a:stretch/>
        </p:blipFill>
        <p:spPr>
          <a:xfrm>
            <a:off x="4787427" y="1410232"/>
            <a:ext cx="4088748" cy="2328290"/>
          </a:xfrm>
          <a:prstGeom prst="rect">
            <a:avLst/>
          </a:prstGeom>
          <a:noFill/>
          <a:ln w="9525" cap="flat" cmpd="sng">
            <a:solidFill>
              <a:srgbClr val="000000"/>
            </a:solidFill>
            <a:prstDash val="solid"/>
            <a:round/>
            <a:headEnd type="none" w="sm" len="sm"/>
            <a:tailEnd type="none" w="sm" len="sm"/>
          </a:ln>
        </p:spPr>
      </p:pic>
      <p:sp>
        <p:nvSpPr>
          <p:cNvPr id="6" name="Shape 134">
            <a:extLst>
              <a:ext uri="{FF2B5EF4-FFF2-40B4-BE49-F238E27FC236}">
                <a16:creationId xmlns:a16="http://schemas.microsoft.com/office/drawing/2014/main" id="{3B4D28D5-2FCC-444A-A999-4C876DABDB74}"/>
              </a:ext>
            </a:extLst>
          </p:cNvPr>
          <p:cNvSpPr txBox="1"/>
          <p:nvPr/>
        </p:nvSpPr>
        <p:spPr>
          <a:xfrm>
            <a:off x="1871330" y="4131709"/>
            <a:ext cx="7087130" cy="831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400" dirty="0"/>
              <a:t>The presence of the beta rebound is clearly visible for C1, </a:t>
            </a:r>
            <a:r>
              <a:rPr lang="it-IT" sz="1400" dirty="0"/>
              <a:t>C</a:t>
            </a:r>
            <a:r>
              <a:rPr lang="it" sz="1400" dirty="0"/>
              <a:t>3 and CP4 but a sort of “alpha rebound” is also present a</a:t>
            </a:r>
            <a:r>
              <a:rPr lang="it-IT" sz="1400" dirty="0"/>
              <a:t>t</a:t>
            </a:r>
            <a:r>
              <a:rPr lang="it" sz="1400" dirty="0"/>
              <a:t> lower frequencies</a:t>
            </a:r>
            <a:endParaRPr sz="1400" dirty="0"/>
          </a:p>
        </p:txBody>
      </p:sp>
      <p:sp>
        <p:nvSpPr>
          <p:cNvPr id="7" name="Freccia a destra 1">
            <a:extLst>
              <a:ext uri="{FF2B5EF4-FFF2-40B4-BE49-F238E27FC236}">
                <a16:creationId xmlns:a16="http://schemas.microsoft.com/office/drawing/2014/main" id="{E62A4952-398B-488C-BC81-9C78DBF51920}"/>
              </a:ext>
            </a:extLst>
          </p:cNvPr>
          <p:cNvSpPr/>
          <p:nvPr/>
        </p:nvSpPr>
        <p:spPr>
          <a:xfrm>
            <a:off x="1408283" y="4319124"/>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2" name="Shape 162"/>
          <p:cNvPicPr preferRelativeResize="0"/>
          <p:nvPr/>
        </p:nvPicPr>
        <p:blipFill rotWithShape="1">
          <a:blip r:embed="rId3">
            <a:alphaModFix/>
          </a:blip>
          <a:srcRect l="9439" r="9811"/>
          <a:stretch/>
        </p:blipFill>
        <p:spPr>
          <a:xfrm>
            <a:off x="292650" y="1312576"/>
            <a:ext cx="4338525" cy="2560521"/>
          </a:xfrm>
          <a:prstGeom prst="rect">
            <a:avLst/>
          </a:prstGeom>
          <a:noFill/>
          <a:ln w="9525" cap="flat" cmpd="sng">
            <a:solidFill>
              <a:srgbClr val="000000"/>
            </a:solidFill>
            <a:prstDash val="solid"/>
            <a:round/>
            <a:headEnd type="none" w="sm" len="sm"/>
            <a:tailEnd type="none" w="sm" len="sm"/>
          </a:ln>
        </p:spPr>
      </p:pic>
      <p:pic>
        <p:nvPicPr>
          <p:cNvPr id="163" name="Shape 163"/>
          <p:cNvPicPr preferRelativeResize="0"/>
          <p:nvPr/>
        </p:nvPicPr>
        <p:blipFill rotWithShape="1">
          <a:blip r:embed="rId4">
            <a:alphaModFix/>
          </a:blip>
          <a:srcRect l="8913" r="8863"/>
          <a:stretch/>
        </p:blipFill>
        <p:spPr>
          <a:xfrm>
            <a:off x="4736553" y="1312576"/>
            <a:ext cx="4338522" cy="2560521"/>
          </a:xfrm>
          <a:prstGeom prst="rect">
            <a:avLst/>
          </a:prstGeom>
          <a:noFill/>
          <a:ln w="9525" cap="flat" cmpd="sng">
            <a:solidFill>
              <a:srgbClr val="000000"/>
            </a:solidFill>
            <a:prstDash val="solid"/>
            <a:round/>
            <a:headEnd type="none" w="sm" len="sm"/>
            <a:tailEnd type="none" w="sm" len="sm"/>
          </a:ln>
        </p:spPr>
      </p:pic>
      <p:sp>
        <p:nvSpPr>
          <p:cNvPr id="5" name="Shape 156">
            <a:extLst>
              <a:ext uri="{FF2B5EF4-FFF2-40B4-BE49-F238E27FC236}">
                <a16:creationId xmlns:a16="http://schemas.microsoft.com/office/drawing/2014/main" id="{AB609AD0-DF6C-4F7D-9E05-EDEA6757B34C}"/>
              </a:ext>
            </a:extLst>
          </p:cNvPr>
          <p:cNvSpPr txBox="1"/>
          <p:nvPr/>
        </p:nvSpPr>
        <p:spPr>
          <a:xfrm>
            <a:off x="1665961" y="4169725"/>
            <a:ext cx="7409113" cy="736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IT" sz="1400" dirty="0" err="1"/>
              <a:t>Compared</a:t>
            </a:r>
            <a:r>
              <a:rPr lang="it-IT" sz="1400" dirty="0"/>
              <a:t> to CAR </a:t>
            </a:r>
            <a:r>
              <a:rPr lang="it-IT" sz="1400" dirty="0" err="1"/>
              <a:t>filter</a:t>
            </a:r>
            <a:r>
              <a:rPr lang="it-IT" sz="1400" dirty="0"/>
              <a:t>, </a:t>
            </a:r>
            <a:r>
              <a:rPr lang="it-IT" sz="1400" dirty="0" err="1"/>
              <a:t>Laplacian</a:t>
            </a:r>
            <a:r>
              <a:rPr lang="it-IT" sz="1400" dirty="0"/>
              <a:t> shows </a:t>
            </a:r>
            <a:r>
              <a:rPr lang="it-IT" sz="1400" dirty="0" err="1"/>
              <a:t>less</a:t>
            </a:r>
            <a:r>
              <a:rPr lang="it-IT" sz="1400" dirty="0"/>
              <a:t> </a:t>
            </a:r>
            <a:r>
              <a:rPr lang="it-IT" sz="1400" dirty="0" err="1"/>
              <a:t>evident</a:t>
            </a:r>
            <a:r>
              <a:rPr lang="it-IT" sz="1400" dirty="0"/>
              <a:t> </a:t>
            </a:r>
            <a:r>
              <a:rPr lang="it-IT" sz="1400" dirty="0" err="1"/>
              <a:t>representation</a:t>
            </a:r>
            <a:r>
              <a:rPr lang="it-IT" sz="1400" dirty="0"/>
              <a:t> of ERD </a:t>
            </a:r>
            <a:r>
              <a:rPr lang="it-IT" sz="1400" dirty="0" err="1"/>
              <a:t>events</a:t>
            </a:r>
            <a:r>
              <a:rPr lang="it-IT" sz="1400" dirty="0"/>
              <a:t> in </a:t>
            </a:r>
            <a:r>
              <a:rPr lang="it-IT" sz="1400" dirty="0" err="1"/>
              <a:t>all</a:t>
            </a:r>
            <a:r>
              <a:rPr lang="it-IT" sz="1400" dirty="0"/>
              <a:t> the </a:t>
            </a:r>
            <a:r>
              <a:rPr lang="en-GB" sz="1400" dirty="0"/>
              <a:t>channels</a:t>
            </a:r>
            <a:r>
              <a:rPr lang="it-IT" sz="1400" dirty="0"/>
              <a:t>. </a:t>
            </a:r>
            <a:r>
              <a:rPr lang="it" sz="1400" dirty="0"/>
              <a:t>Therefore, CAR has been chosen for </a:t>
            </a:r>
            <a:r>
              <a:rPr lang="it-IT" sz="1400" dirty="0"/>
              <a:t>the </a:t>
            </a:r>
            <a:r>
              <a:rPr lang="it-IT" sz="1400" dirty="0" err="1"/>
              <a:t>subsequent</a:t>
            </a:r>
            <a:r>
              <a:rPr lang="it-IT" sz="1400" dirty="0"/>
              <a:t> </a:t>
            </a:r>
            <a:r>
              <a:rPr lang="it-IT" sz="1400" dirty="0" err="1"/>
              <a:t>analyses</a:t>
            </a:r>
            <a:r>
              <a:rPr lang="it" sz="1400" dirty="0"/>
              <a:t>.</a:t>
            </a:r>
            <a:endParaRPr sz="1400" dirty="0"/>
          </a:p>
        </p:txBody>
      </p:sp>
      <p:sp>
        <p:nvSpPr>
          <p:cNvPr id="8" name="Shape 139">
            <a:extLst>
              <a:ext uri="{FF2B5EF4-FFF2-40B4-BE49-F238E27FC236}">
                <a16:creationId xmlns:a16="http://schemas.microsoft.com/office/drawing/2014/main" id="{AD5AAE5B-14FB-436B-990C-3385B452C239}"/>
              </a:ext>
            </a:extLst>
          </p:cNvPr>
          <p:cNvSpPr txBox="1">
            <a:spLocks/>
          </p:cNvSpPr>
          <p:nvPr/>
        </p:nvSpPr>
        <p:spPr>
          <a:xfrm>
            <a:off x="1201134" y="480749"/>
            <a:ext cx="7873941" cy="535200"/>
          </a:xfrm>
          <a:prstGeom prst="rect">
            <a:avLst/>
          </a:prstGeom>
        </p:spPr>
        <p:txBody>
          <a:bodyPr spcFirstLastPara="1" vert="horz" wrap="square" lIns="91425" tIns="91425" rIns="91425" bIns="91425" rtlCol="0" anchor="b" anchorCtr="0">
            <a:noAutofit/>
          </a:bodyPr>
          <a:lstStyle>
            <a:lvl1pPr algn="l" defTabSz="342900" rtl="0" eaLnBrk="1" latinLnBrk="0" hangingPunct="1">
              <a:spcBef>
                <a:spcPct val="0"/>
              </a:spcBef>
              <a:buNone/>
              <a:defRPr sz="27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dirty="0"/>
              <a:t>Spectrogram offset and onset Laplacian - ak4</a:t>
            </a:r>
          </a:p>
        </p:txBody>
      </p:sp>
      <p:sp>
        <p:nvSpPr>
          <p:cNvPr id="6" name="Freccia a destra 1">
            <a:extLst>
              <a:ext uri="{FF2B5EF4-FFF2-40B4-BE49-F238E27FC236}">
                <a16:creationId xmlns:a16="http://schemas.microsoft.com/office/drawing/2014/main" id="{E62A4952-398B-488C-BC81-9C78DBF51920}"/>
              </a:ext>
            </a:extLst>
          </p:cNvPr>
          <p:cNvSpPr/>
          <p:nvPr/>
        </p:nvSpPr>
        <p:spPr>
          <a:xfrm>
            <a:off x="1095133" y="4434668"/>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1304625" y="789357"/>
            <a:ext cx="6466800" cy="4800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Grand average over all three students - CAR (onset)</a:t>
            </a:r>
            <a:endParaRPr dirty="0"/>
          </a:p>
        </p:txBody>
      </p:sp>
      <p:pic>
        <p:nvPicPr>
          <p:cNvPr id="176" name="Shape 176"/>
          <p:cNvPicPr preferRelativeResize="0"/>
          <p:nvPr/>
        </p:nvPicPr>
        <p:blipFill>
          <a:blip r:embed="rId3">
            <a:alphaModFix/>
          </a:blip>
          <a:stretch>
            <a:fillRect/>
          </a:stretch>
        </p:blipFill>
        <p:spPr>
          <a:xfrm>
            <a:off x="1414130" y="1332702"/>
            <a:ext cx="6719778" cy="2860158"/>
          </a:xfrm>
          <a:prstGeom prst="rect">
            <a:avLst/>
          </a:prstGeom>
          <a:noFill/>
          <a:ln>
            <a:noFill/>
          </a:ln>
        </p:spPr>
      </p:pic>
      <p:sp>
        <p:nvSpPr>
          <p:cNvPr id="177" name="Shape 177"/>
          <p:cNvSpPr txBox="1"/>
          <p:nvPr/>
        </p:nvSpPr>
        <p:spPr>
          <a:xfrm>
            <a:off x="1529339" y="4368940"/>
            <a:ext cx="7614661" cy="611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IT" sz="1400" dirty="0" err="1"/>
              <a:t>Events</a:t>
            </a:r>
            <a:r>
              <a:rPr lang="it-IT" sz="1400" dirty="0"/>
              <a:t> </a:t>
            </a:r>
            <a:r>
              <a:rPr lang="it" sz="1400" dirty="0"/>
              <a:t>(ERD in blue and ERS in red) are visible in all the grand averaged plots</a:t>
            </a:r>
            <a:r>
              <a:rPr lang="it-IT" sz="1400" dirty="0"/>
              <a:t> for </a:t>
            </a:r>
            <a:r>
              <a:rPr lang="it" sz="1400" dirty="0"/>
              <a:t>onset</a:t>
            </a:r>
            <a:endParaRPr sz="1400" dirty="0"/>
          </a:p>
        </p:txBody>
      </p:sp>
      <p:sp>
        <p:nvSpPr>
          <p:cNvPr id="5" name="Freccia a destra 1">
            <a:extLst>
              <a:ext uri="{FF2B5EF4-FFF2-40B4-BE49-F238E27FC236}">
                <a16:creationId xmlns:a16="http://schemas.microsoft.com/office/drawing/2014/main" id="{E62A4952-398B-488C-BC81-9C78DBF51920}"/>
              </a:ext>
            </a:extLst>
          </p:cNvPr>
          <p:cNvSpPr/>
          <p:nvPr/>
        </p:nvSpPr>
        <p:spPr>
          <a:xfrm>
            <a:off x="927195" y="4468177"/>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theme/theme1.xml><?xml version="1.0" encoding="utf-8"?>
<a:theme xmlns:a="http://schemas.openxmlformats.org/drawingml/2006/main" name="Filo">
  <a:themeElements>
    <a:clrScheme name="Filo">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Filo">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Filo">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204</TotalTime>
  <Words>1465</Words>
  <Application>Microsoft Office PowerPoint</Application>
  <PresentationFormat>Presentazione su schermo (16:9)</PresentationFormat>
  <Paragraphs>209</Paragraphs>
  <Slides>44</Slides>
  <Notes>33</Notes>
  <HiddenSlides>0</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44</vt:i4>
      </vt:variant>
    </vt:vector>
  </HeadingPairs>
  <TitlesOfParts>
    <vt:vector size="53" baseType="lpstr">
      <vt:lpstr>Arial</vt:lpstr>
      <vt:lpstr>Calibri</vt:lpstr>
      <vt:lpstr>Cambria</vt:lpstr>
      <vt:lpstr>Century Gothic</vt:lpstr>
      <vt:lpstr>Courier New</vt:lpstr>
      <vt:lpstr>Roboto Slab</vt:lpstr>
      <vt:lpstr>Symbol</vt:lpstr>
      <vt:lpstr>Wingdings 3</vt:lpstr>
      <vt:lpstr>Filo</vt:lpstr>
      <vt:lpstr>Decoding of motor termination in Imaged movement</vt:lpstr>
      <vt:lpstr>Project Description</vt:lpstr>
      <vt:lpstr>Protocol</vt:lpstr>
      <vt:lpstr>EEG correlates - Methods</vt:lpstr>
      <vt:lpstr>EEG correlates - Methods</vt:lpstr>
      <vt:lpstr>EEG correlates - Results</vt:lpstr>
      <vt:lpstr>Spectrogram offset and onset CAR - ak4</vt:lpstr>
      <vt:lpstr>Presentazione standard di PowerPoint</vt:lpstr>
      <vt:lpstr>Grand average over all three students - CAR (onset)</vt:lpstr>
      <vt:lpstr>Presentazione standard di PowerPoint</vt:lpstr>
      <vt:lpstr>Periodogram (Pwelch) CAR offset/onset ak5</vt:lpstr>
      <vt:lpstr>Topoplot alpha band - ak4</vt:lpstr>
      <vt:lpstr>Topoplot beta band - ak4</vt:lpstr>
      <vt:lpstr>Pattern Classification - Methods</vt:lpstr>
      <vt:lpstr>Structuring the data </vt:lpstr>
      <vt:lpstr>Structuring the data (2) </vt:lpstr>
      <vt:lpstr>Methods Classifier</vt:lpstr>
      <vt:lpstr>Evaluation of the capability</vt:lpstr>
      <vt:lpstr>Pattern Classification - Results</vt:lpstr>
      <vt:lpstr>Hyperparameters selection</vt:lpstr>
      <vt:lpstr>Fisher score – ak6</vt:lpstr>
      <vt:lpstr>Metrics for capability assessment: ROC curves</vt:lpstr>
      <vt:lpstr>Metrics for capability assessment: class error and confusion matrix</vt:lpstr>
      <vt:lpstr>Discussion</vt:lpstr>
      <vt:lpstr>Summary</vt:lpstr>
      <vt:lpstr>Major issues encountered</vt:lpstr>
      <vt:lpstr>Other approaches which could be used</vt:lpstr>
      <vt:lpstr>…online!</vt:lpstr>
      <vt:lpstr>Presentazione standard di PowerPoint</vt:lpstr>
      <vt:lpstr>Additional results</vt:lpstr>
      <vt:lpstr>Spectrogram offset and onset CAR - ak5</vt:lpstr>
      <vt:lpstr>Spectrogram offset (left) and onset (right) CAR - ak6</vt:lpstr>
      <vt:lpstr>Spectrogram offset and onset Laplacian - ak5</vt:lpstr>
      <vt:lpstr>Spectrogram offset and onset Laplacian - ak6</vt:lpstr>
      <vt:lpstr>Periodogram (Pwelch) offset/onset ak6</vt:lpstr>
      <vt:lpstr>Periodogram (Pwelch) offset/onset ak4</vt:lpstr>
      <vt:lpstr>Topoplot alpha band - ak6</vt:lpstr>
      <vt:lpstr>Topoplot alpha band - ak5</vt:lpstr>
      <vt:lpstr>Topoplot beta band - ak6</vt:lpstr>
      <vt:lpstr>Topoplot beta band - ak5</vt:lpstr>
      <vt:lpstr>Fisher score – ak4</vt:lpstr>
      <vt:lpstr>Fisher score – ak5</vt:lpstr>
      <vt:lpstr>Class errors on CV folds – ak 5</vt:lpstr>
      <vt:lpstr>Class errors on CV folds – ak 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Decoding of motor termination in Imaged movement</dc:title>
  <cp:lastModifiedBy>Marco Milano</cp:lastModifiedBy>
  <cp:revision>45</cp:revision>
  <dcterms:modified xsi:type="dcterms:W3CDTF">2018-05-30T13:02:14Z</dcterms:modified>
</cp:coreProperties>
</file>